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76" r:id="rId2"/>
    <p:sldId id="302" r:id="rId3"/>
    <p:sldId id="303" r:id="rId4"/>
    <p:sldId id="304" r:id="rId5"/>
    <p:sldId id="306" r:id="rId6"/>
    <p:sldId id="305" r:id="rId7"/>
    <p:sldId id="293" r:id="rId8"/>
    <p:sldId id="265" r:id="rId9"/>
    <p:sldId id="267" r:id="rId10"/>
    <p:sldId id="268" r:id="rId11"/>
    <p:sldId id="274" r:id="rId12"/>
    <p:sldId id="294" r:id="rId13"/>
    <p:sldId id="269" r:id="rId14"/>
    <p:sldId id="266" r:id="rId15"/>
    <p:sldId id="271" r:id="rId16"/>
    <p:sldId id="278" r:id="rId17"/>
    <p:sldId id="279" r:id="rId18"/>
    <p:sldId id="277" r:id="rId19"/>
    <p:sldId id="298" r:id="rId20"/>
    <p:sldId id="280" r:id="rId21"/>
    <p:sldId id="273" r:id="rId22"/>
    <p:sldId id="284" r:id="rId23"/>
    <p:sldId id="283" r:id="rId24"/>
    <p:sldId id="285" r:id="rId25"/>
    <p:sldId id="286" r:id="rId26"/>
    <p:sldId id="290" r:id="rId27"/>
    <p:sldId id="288" r:id="rId28"/>
    <p:sldId id="289" r:id="rId29"/>
    <p:sldId id="301" r:id="rId30"/>
    <p:sldId id="282" r:id="rId31"/>
    <p:sldId id="270" r:id="rId32"/>
    <p:sldId id="281" r:id="rId33"/>
    <p:sldId id="299" r:id="rId34"/>
    <p:sldId id="295" r:id="rId35"/>
    <p:sldId id="292" r:id="rId36"/>
    <p:sldId id="264" r:id="rId37"/>
    <p:sldId id="257" r:id="rId38"/>
    <p:sldId id="259" r:id="rId39"/>
    <p:sldId id="258" r:id="rId40"/>
    <p:sldId id="296" r:id="rId41"/>
    <p:sldId id="272" r:id="rId42"/>
    <p:sldId id="297" r:id="rId43"/>
    <p:sldId id="300" r:id="rId44"/>
  </p:sldIdLst>
  <p:sldSz cx="9144000" cy="6858000" type="screen4x3"/>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062"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lt-LT"/>
          </a:p>
        </p:txBody>
      </p:sp>
      <p:sp>
        <p:nvSpPr>
          <p:cNvPr id="3" name="Datos vietos rezervavimo ženklas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B53F24-C5BA-40DD-99C5-6ABF9613A526}" type="datetimeFigureOut">
              <a:rPr lang="lt-LT" smtClean="0"/>
              <a:pPr/>
              <a:t>2014-12-04</a:t>
            </a:fld>
            <a:endParaRPr lang="lt-LT"/>
          </a:p>
        </p:txBody>
      </p:sp>
      <p:sp>
        <p:nvSpPr>
          <p:cNvPr id="4" name="Skaidrės vaizdo vietos rezervavimo ženkla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lt-LT"/>
          </a:p>
        </p:txBody>
      </p:sp>
      <p:sp>
        <p:nvSpPr>
          <p:cNvPr id="5" name="Pastabų vietos rezervavimo ženkl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6" name="Poraštės vietos rezervavimo ženklas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lt-LT"/>
          </a:p>
        </p:txBody>
      </p:sp>
      <p:sp>
        <p:nvSpPr>
          <p:cNvPr id="7" name="Skaidrės numerio vietos rezervavimo ženklas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BD7897-7E61-437D-9015-0A9E26C9B3DF}" type="slidenum">
              <a:rPr lang="lt-LT" smtClean="0"/>
              <a:pPr/>
              <a:t>‹#›</a:t>
            </a:fld>
            <a:endParaRPr lang="lt-LT"/>
          </a:p>
        </p:txBody>
      </p:sp>
    </p:spTree>
    <p:extLst>
      <p:ext uri="{BB962C8B-B14F-4D97-AF65-F5344CB8AC3E}">
        <p14:creationId xmlns:p14="http://schemas.microsoft.com/office/powerpoint/2010/main" val="2762410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83643" y="8684826"/>
            <a:ext cx="2972724"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A7D1AF6C-8E8D-46A9-9CFA-B3E91386501A}" type="slidenum">
              <a:rPr lang="lt-LT" altLang="lt-LT">
                <a:solidFill>
                  <a:srgbClr val="000000"/>
                </a:solidFill>
                <a:latin typeface="Calibri" pitchFamily="34" charset="0"/>
                <a:cs typeface="Arial" pitchFamily="34" charset="0"/>
              </a:rPr>
              <a:pPr algn="r" eaLnBrk="1" hangingPunct="1">
                <a:spcBef>
                  <a:spcPct val="0"/>
                </a:spcBef>
              </a:pPr>
              <a:t>1</a:t>
            </a:fld>
            <a:endParaRPr lang="lt-LT" altLang="lt-LT">
              <a:solidFill>
                <a:srgbClr val="000000"/>
              </a:solidFill>
              <a:latin typeface="Calibri" pitchFamily="34" charset="0"/>
              <a:cs typeface="Arial" pitchFamily="34"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lt-LT" smtClean="0">
              <a:latin typeface="Arial" pitchFamily="34" charset="0"/>
            </a:endParaRPr>
          </a:p>
        </p:txBody>
      </p:sp>
    </p:spTree>
    <p:extLst>
      <p:ext uri="{BB962C8B-B14F-4D97-AF65-F5344CB8AC3E}">
        <p14:creationId xmlns:p14="http://schemas.microsoft.com/office/powerpoint/2010/main" val="3610983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5512876-F3E7-414D-AECC-AA005B8958DF}" type="slidenum">
              <a:rPr lang="en-US" altLang="lt-LT"/>
              <a:pPr/>
              <a:t>10</a:t>
            </a:fld>
            <a:endParaRPr lang="en-US" altLang="lt-LT"/>
          </a:p>
        </p:txBody>
      </p:sp>
      <p:sp>
        <p:nvSpPr>
          <p:cNvPr id="2560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3335E419-DCA3-4AA8-9D1E-A7836D58752D}" type="slidenum">
              <a:rPr lang="en-US" altLang="lt-LT" sz="1200">
                <a:cs typeface="Arial" charset="0"/>
              </a:rPr>
              <a:pPr algn="r"/>
              <a:t>10</a:t>
            </a:fld>
            <a:endParaRPr lang="en-US" altLang="lt-LT" sz="1200">
              <a:cs typeface="Arial"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p:txBody>
          <a:bodyPr/>
          <a:lstStyle/>
          <a:p>
            <a:r>
              <a:rPr lang="en-US" altLang="lt-LT"/>
              <a:t>нацизм по пРиБалтийский</a:t>
            </a:r>
          </a:p>
        </p:txBody>
      </p:sp>
    </p:spTree>
    <p:extLst>
      <p:ext uri="{BB962C8B-B14F-4D97-AF65-F5344CB8AC3E}">
        <p14:creationId xmlns:p14="http://schemas.microsoft.com/office/powerpoint/2010/main" val="3461235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6B20B6-157F-40A8-AD68-8D353F811C68}" type="slidenum">
              <a:rPr lang="en-US" altLang="lt-LT"/>
              <a:pPr/>
              <a:t>13</a:t>
            </a:fld>
            <a:endParaRPr lang="en-US" altLang="lt-LT"/>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r>
              <a:rPr lang="en-US" altLang="lt-LT"/>
              <a:t>Del simbolikos demonstravimo</a:t>
            </a:r>
          </a:p>
          <a:p>
            <a:r>
              <a:rPr lang="en-US" altLang="lt-LT"/>
              <a:t>Pagal ATPK 259 (1) str. pažeidimų protokolą dėl ATPK 188 (18 ) str. turi teisę surašyti policijos pareigūnai, o teismas nagrinėja administracinės teisės pažeidimo bylą ir skiria administracinę nuobaudą; </a:t>
            </a:r>
          </a:p>
          <a:p>
            <a:r>
              <a:rPr lang="en-US" altLang="lt-LT"/>
              <a:t>LR valstybinė maisto ir veterinarijos tarnyba informavo, kad jie vertina ir nagrinėja skundus dėl produktų ženklinimo, todėl reikėtų užpildyti jų internetiniame puslapyje pateiktą anketą (pridėti užfiksuotą prekę) arba (parašyti raštą) ir jie atitinkamai įvertins skundą.</a:t>
            </a:r>
            <a:endParaRPr lang="lt-LT" altLang="lt-LT"/>
          </a:p>
        </p:txBody>
      </p:sp>
    </p:spTree>
    <p:extLst>
      <p:ext uri="{BB962C8B-B14F-4D97-AF65-F5344CB8AC3E}">
        <p14:creationId xmlns:p14="http://schemas.microsoft.com/office/powerpoint/2010/main" val="418036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txBox="1">
            <a:spLocks noGrp="1" noChangeArrowheads="1"/>
          </p:cNvSpPr>
          <p:nvPr/>
        </p:nvSpPr>
        <p:spPr bwMode="auto">
          <a:xfrm>
            <a:off x="3883643" y="8684826"/>
            <a:ext cx="2972724"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eaLnBrk="1" hangingPunct="1"/>
            <a:fld id="{30BBB360-BF97-4280-A085-03378BD65AD1}" type="slidenum">
              <a:rPr lang="lt-LT" altLang="lt-LT" sz="1200"/>
              <a:pPr algn="r" eaLnBrk="1" hangingPunct="1"/>
              <a:t>14</a:t>
            </a:fld>
            <a:endParaRPr lang="lt-LT" altLang="lt-LT" sz="1200"/>
          </a:p>
        </p:txBody>
      </p:sp>
      <p:sp>
        <p:nvSpPr>
          <p:cNvPr id="146435" name="Rectangle 7"/>
          <p:cNvSpPr txBox="1">
            <a:spLocks noGrp="1" noChangeArrowheads="1"/>
          </p:cNvSpPr>
          <p:nvPr/>
        </p:nvSpPr>
        <p:spPr bwMode="auto">
          <a:xfrm>
            <a:off x="3883643" y="8684826"/>
            <a:ext cx="2972724"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eaLnBrk="1" hangingPunct="1"/>
            <a:fld id="{F191F529-607E-410C-B5FD-C4AA0A890502}" type="slidenum">
              <a:rPr lang="en-US" altLang="lt-LT" sz="1200">
                <a:cs typeface="Arial" charset="0"/>
              </a:rPr>
              <a:pPr algn="r" eaLnBrk="1" hangingPunct="1"/>
              <a:t>14</a:t>
            </a:fld>
            <a:endParaRPr lang="en-US" altLang="lt-LT" sz="1200">
              <a:cs typeface="Arial" charset="0"/>
            </a:endParaRPr>
          </a:p>
        </p:txBody>
      </p:sp>
      <p:sp>
        <p:nvSpPr>
          <p:cNvPr id="146436" name="Rectangle 2"/>
          <p:cNvSpPr>
            <a:spLocks noGrp="1" noRot="1" noChangeAspect="1" noChangeArrowheads="1" noTextEdit="1"/>
          </p:cNvSpPr>
          <p:nvPr>
            <p:ph type="sldImg"/>
          </p:nvPr>
        </p:nvSpPr>
        <p:spPr>
          <a:ln/>
        </p:spPr>
      </p:sp>
      <p:sp>
        <p:nvSpPr>
          <p:cNvPr id="1464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lt-LT" altLang="lt-LT" smtClean="0"/>
              <a:t>Nacistinės Vokietijos, SSRS ar Lietuvos SSR vėliavos ar herbo arba vėliavų, ženklų ar uniformų, kurių sudedamoji dalis yra nacistinės Vokietijos, SSRS ar Lietuvos SSR vėliava ar herbas, nacistinių ar komunistinių organizacijų simbolių ar uniformų arba nacistinės Vokietijos, SSRS ar Lietuvos SSR vėliavos ar herbo, nacistinės svastikos, nacistinio SS ženklo, sovietinio kūjo ir pjautuvo ženklo, sovietinės raudonos penkiakampės žvaigždės ženklo pagrindu sudarytų vėliavų ar ženklų, atsakingų už Lietuvos gyventojų represijas Vokietijos nacionalsocialistų ar SSRS komunistų partijos vadovų atvaizdų platinimas, naudojimas susirinkime ar kitame masiniame renginyje arba kitoks demonstravimas, taip pat nacistinės Vokietijos, SSRS ar Lietuvos SSR himno viešas atlikimas –</a:t>
            </a:r>
          </a:p>
          <a:p>
            <a:pPr eaLnBrk="1" hangingPunct="1"/>
            <a:r>
              <a:rPr lang="lt-LT" altLang="lt-LT" smtClean="0"/>
              <a:t>užtraukia baudą nuo penkių šimtų iki vieno tūkstančio litų su daikto, kuris buvo administracinio teisės pažeidimo padarymo įrankis, konfiskavimu.</a:t>
            </a:r>
          </a:p>
          <a:p>
            <a:pPr eaLnBrk="1" hangingPunct="1"/>
            <a:r>
              <a:rPr lang="lt-LT" altLang="lt-LT" smtClean="0"/>
              <a:t>Pagal šį straipsnį neatsako asmuo, kuris padaro šio straipsnio pirmojoje dalyje nurodytas veikas muziejų veiklos, visuomenės informavimo apie istorinius ir dabarties įvykius, totalitarinius režimus, švietimo, mokslo, meno, kolekcionavimo, antikvarinės ar sendaikčių prekybos tikslais, asmuo, kuris naudoja oficialią egzistuojančios valstybės simboliką, taip pat Antrojo pasaulinio karo dalyvis, vilkintis savo uniformą.</a:t>
            </a:r>
          </a:p>
          <a:p>
            <a:pPr lvl="1" eaLnBrk="1" hangingPunct="1"/>
            <a:endParaRPr lang="lt-LT" altLang="lt-LT" smtClean="0"/>
          </a:p>
          <a:p>
            <a:pPr lvl="1" eaLnBrk="1" hangingPunct="1"/>
            <a:endParaRPr lang="lt-LT" altLang="lt-LT" u="sng" smtClean="0"/>
          </a:p>
          <a:p>
            <a:pPr eaLnBrk="1" hangingPunct="1"/>
            <a:endParaRPr lang="lt-LT" altLang="lt-LT" smtClean="0"/>
          </a:p>
          <a:p>
            <a:pPr eaLnBrk="1" hangingPunct="1"/>
            <a:endParaRPr lang="en-US" altLang="lt-LT" smtClean="0"/>
          </a:p>
        </p:txBody>
      </p:sp>
    </p:spTree>
    <p:extLst>
      <p:ext uri="{BB962C8B-B14F-4D97-AF65-F5344CB8AC3E}">
        <p14:creationId xmlns:p14="http://schemas.microsoft.com/office/powerpoint/2010/main" val="505177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4" name="Slide Image Placeholder 1"/>
          <p:cNvSpPr>
            <a:spLocks noGrp="1" noRot="1" noChangeAspect="1" noTextEdit="1"/>
          </p:cNvSpPr>
          <p:nvPr>
            <p:ph type="sldImg"/>
          </p:nvPr>
        </p:nvSpPr>
        <p:spPr>
          <a:ln/>
        </p:spPr>
      </p:sp>
      <p:sp>
        <p:nvSpPr>
          <p:cNvPr id="945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lt-LT" smtClean="0">
              <a:latin typeface="Arial" pitchFamily="34" charset="0"/>
            </a:endParaRPr>
          </a:p>
        </p:txBody>
      </p:sp>
      <p:sp>
        <p:nvSpPr>
          <p:cNvPr id="945156" name="Slide Number Placeholder 3"/>
          <p:cNvSpPr txBox="1">
            <a:spLocks noGrp="1"/>
          </p:cNvSpPr>
          <p:nvPr/>
        </p:nvSpPr>
        <p:spPr bwMode="auto">
          <a:xfrm>
            <a:off x="3883643" y="8684826"/>
            <a:ext cx="2972724"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4AA6532-40C4-45E5-8FA5-96B7EE2CF274}" type="slidenum">
              <a:rPr lang="lt-LT" altLang="lt-LT" sz="1200"/>
              <a:pPr algn="r" eaLnBrk="1" hangingPunct="1"/>
              <a:t>24</a:t>
            </a:fld>
            <a:endParaRPr lang="lt-LT" altLang="lt-LT" sz="1200"/>
          </a:p>
        </p:txBody>
      </p:sp>
    </p:spTree>
    <p:extLst>
      <p:ext uri="{BB962C8B-B14F-4D97-AF65-F5344CB8AC3E}">
        <p14:creationId xmlns:p14="http://schemas.microsoft.com/office/powerpoint/2010/main" val="1556644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p:spPr>
        <p:txBody>
          <a:bodyPr/>
          <a:lstStyle/>
          <a:p>
            <a:pPr>
              <a:spcBef>
                <a:spcPct val="0"/>
              </a:spcBef>
            </a:pPr>
            <a:endParaRPr lang="lt-LT" altLang="en-US" smtClean="0"/>
          </a:p>
        </p:txBody>
      </p:sp>
    </p:spTree>
    <p:extLst>
      <p:ext uri="{BB962C8B-B14F-4D97-AF65-F5344CB8AC3E}">
        <p14:creationId xmlns:p14="http://schemas.microsoft.com/office/powerpoint/2010/main" val="1751201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pPr>
              <a:spcBef>
                <a:spcPct val="0"/>
              </a:spcBef>
            </a:pPr>
            <a:endParaRPr lang="lt-LT" altLang="en-US" smtClean="0"/>
          </a:p>
        </p:txBody>
      </p:sp>
    </p:spTree>
    <p:extLst>
      <p:ext uri="{BB962C8B-B14F-4D97-AF65-F5344CB8AC3E}">
        <p14:creationId xmlns:p14="http://schemas.microsoft.com/office/powerpoint/2010/main" val="3942221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Antraštė 1"/>
          <p:cNvSpPr>
            <a:spLocks noGrp="1"/>
          </p:cNvSpPr>
          <p:nvPr>
            <p:ph type="ctrTitle"/>
          </p:nvPr>
        </p:nvSpPr>
        <p:spPr>
          <a:xfrm>
            <a:off x="685800" y="2130425"/>
            <a:ext cx="7772400" cy="1470025"/>
          </a:xfrm>
        </p:spPr>
        <p:txBody>
          <a:bodyPr/>
          <a:lstStyle/>
          <a:p>
            <a:r>
              <a:rPr lang="lt-LT" smtClean="0"/>
              <a:t>Spustelėkite, jei norite keisite ruoš. pav. stilių</a:t>
            </a:r>
            <a:endParaRPr lang="lt-LT"/>
          </a:p>
        </p:txBody>
      </p:sp>
      <p:sp>
        <p:nvSpPr>
          <p:cNvPr id="3" name="Paantraštė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smtClean="0"/>
              <a:t>Spustelėkite ruošinio paantraštės stiliui keisti</a:t>
            </a:r>
            <a:endParaRPr lang="lt-LT"/>
          </a:p>
        </p:txBody>
      </p:sp>
      <p:sp>
        <p:nvSpPr>
          <p:cNvPr id="4" name="Datos vietos rezervavimo ženklas 3"/>
          <p:cNvSpPr>
            <a:spLocks noGrp="1"/>
          </p:cNvSpPr>
          <p:nvPr>
            <p:ph type="dt" sz="half" idx="10"/>
          </p:nvPr>
        </p:nvSpPr>
        <p:spPr/>
        <p:txBody>
          <a:bodyPr/>
          <a:lstStyle/>
          <a:p>
            <a:fld id="{42956D04-A3C8-49D4-B877-B45534FE3A10}" type="datetimeFigureOut">
              <a:rPr lang="lt-LT" smtClean="0"/>
              <a:pPr/>
              <a:t>2014-12-04</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A226E2A6-6D93-4997-8D45-933F879E6E5B}" type="slidenum">
              <a:rPr lang="lt-LT" smtClean="0"/>
              <a:pPr/>
              <a:t>‹#›</a:t>
            </a:fld>
            <a:endParaRPr lang="lt-L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smtClean="0"/>
              <a:t>Spustelėkite, jei norite keisite ruoš. pav. stilių</a:t>
            </a:r>
            <a:endParaRPr lang="lt-LT"/>
          </a:p>
        </p:txBody>
      </p:sp>
      <p:sp>
        <p:nvSpPr>
          <p:cNvPr id="3" name="Vertikalaus teksto vietos rezervavimo ženklas 2"/>
          <p:cNvSpPr>
            <a:spLocks noGrp="1"/>
          </p:cNvSpPr>
          <p:nvPr>
            <p:ph type="body" orient="vert" idx="1"/>
          </p:nvPr>
        </p:nvSpPr>
        <p:spPr/>
        <p:txBody>
          <a:bodyPr vert="eaVert"/>
          <a:lstStyle/>
          <a:p>
            <a:pPr lvl="0"/>
            <a:r>
              <a:rPr lang="lt-LT" smtClean="0"/>
              <a:t>Spustelėkite ruošinio teksto stiliams keisti</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10"/>
          </p:nvPr>
        </p:nvSpPr>
        <p:spPr/>
        <p:txBody>
          <a:bodyPr/>
          <a:lstStyle/>
          <a:p>
            <a:fld id="{42956D04-A3C8-49D4-B877-B45534FE3A10}" type="datetimeFigureOut">
              <a:rPr lang="lt-LT" smtClean="0"/>
              <a:pPr/>
              <a:t>2014-12-04</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A226E2A6-6D93-4997-8D45-933F879E6E5B}" type="slidenum">
              <a:rPr lang="lt-LT" smtClean="0"/>
              <a:pPr/>
              <a:t>‹#›</a:t>
            </a:fld>
            <a:endParaRPr lang="lt-L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p:cNvSpPr>
            <a:spLocks noGrp="1"/>
          </p:cNvSpPr>
          <p:nvPr>
            <p:ph type="title" orient="vert"/>
          </p:nvPr>
        </p:nvSpPr>
        <p:spPr>
          <a:xfrm>
            <a:off x="6629400" y="274638"/>
            <a:ext cx="2057400" cy="5851525"/>
          </a:xfrm>
        </p:spPr>
        <p:txBody>
          <a:bodyPr vert="eaVert"/>
          <a:lstStyle/>
          <a:p>
            <a:r>
              <a:rPr lang="lt-LT" smtClean="0"/>
              <a:t>Spustelėkite, jei norite keisite ruoš. pav. stilių</a:t>
            </a:r>
            <a:endParaRPr lang="lt-LT"/>
          </a:p>
        </p:txBody>
      </p:sp>
      <p:sp>
        <p:nvSpPr>
          <p:cNvPr id="3" name="Vertikalaus teksto vietos rezervavimo ženklas 2"/>
          <p:cNvSpPr>
            <a:spLocks noGrp="1"/>
          </p:cNvSpPr>
          <p:nvPr>
            <p:ph type="body" orient="vert" idx="1"/>
          </p:nvPr>
        </p:nvSpPr>
        <p:spPr>
          <a:xfrm>
            <a:off x="457200" y="274638"/>
            <a:ext cx="6019800" cy="5851525"/>
          </a:xfrm>
        </p:spPr>
        <p:txBody>
          <a:bodyPr vert="eaVert"/>
          <a:lstStyle/>
          <a:p>
            <a:pPr lvl="0"/>
            <a:r>
              <a:rPr lang="lt-LT" smtClean="0"/>
              <a:t>Spustelėkite ruošinio teksto stiliams keisti</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10"/>
          </p:nvPr>
        </p:nvSpPr>
        <p:spPr/>
        <p:txBody>
          <a:bodyPr/>
          <a:lstStyle/>
          <a:p>
            <a:fld id="{42956D04-A3C8-49D4-B877-B45534FE3A10}" type="datetimeFigureOut">
              <a:rPr lang="lt-LT" smtClean="0"/>
              <a:pPr/>
              <a:t>2014-12-04</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A226E2A6-6D93-4997-8D45-933F879E6E5B}" type="slidenum">
              <a:rPr lang="lt-LT" smtClean="0"/>
              <a:pPr/>
              <a:t>‹#›</a:t>
            </a:fld>
            <a:endParaRPr lang="lt-L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smtClean="0"/>
              <a:t>Spustelėkite, jei norite keisite ruoš. pav. stilių</a:t>
            </a:r>
            <a:endParaRPr lang="lt-LT"/>
          </a:p>
        </p:txBody>
      </p:sp>
      <p:sp>
        <p:nvSpPr>
          <p:cNvPr id="3" name="Turinio vietos rezervavimo ženklas 2"/>
          <p:cNvSpPr>
            <a:spLocks noGrp="1"/>
          </p:cNvSpPr>
          <p:nvPr>
            <p:ph idx="1"/>
          </p:nvPr>
        </p:nvSpPr>
        <p:spPr/>
        <p:txBody>
          <a:bodyPr/>
          <a:lstStyle/>
          <a:p>
            <a:pPr lvl="0"/>
            <a:r>
              <a:rPr lang="lt-LT" smtClean="0"/>
              <a:t>Spustelėkite ruošinio teksto stiliams keisti</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10"/>
          </p:nvPr>
        </p:nvSpPr>
        <p:spPr/>
        <p:txBody>
          <a:bodyPr/>
          <a:lstStyle/>
          <a:p>
            <a:fld id="{42956D04-A3C8-49D4-B877-B45534FE3A10}" type="datetimeFigureOut">
              <a:rPr lang="lt-LT" smtClean="0"/>
              <a:pPr/>
              <a:t>2014-12-04</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A226E2A6-6D93-4997-8D45-933F879E6E5B}" type="slidenum">
              <a:rPr lang="lt-LT" smtClean="0"/>
              <a:pPr/>
              <a:t>‹#›</a:t>
            </a:fld>
            <a:endParaRPr lang="lt-L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722313" y="4406900"/>
            <a:ext cx="7772400" cy="1362075"/>
          </a:xfrm>
        </p:spPr>
        <p:txBody>
          <a:bodyPr anchor="t"/>
          <a:lstStyle>
            <a:lvl1pPr algn="l">
              <a:defRPr sz="4000" b="1" cap="all"/>
            </a:lvl1pPr>
          </a:lstStyle>
          <a:p>
            <a:r>
              <a:rPr lang="lt-LT" smtClean="0"/>
              <a:t>Spustelėkite, jei norite keisite ruoš. pav. stilių</a:t>
            </a:r>
            <a:endParaRPr lang="lt-LT"/>
          </a:p>
        </p:txBody>
      </p:sp>
      <p:sp>
        <p:nvSpPr>
          <p:cNvPr id="3" name="Teksto vietos rezervavimo ženklas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smtClean="0"/>
              <a:t>Spustelėkite ruošinio teksto stiliams keisti</a:t>
            </a:r>
          </a:p>
        </p:txBody>
      </p:sp>
      <p:sp>
        <p:nvSpPr>
          <p:cNvPr id="4" name="Datos vietos rezervavimo ženklas 3"/>
          <p:cNvSpPr>
            <a:spLocks noGrp="1"/>
          </p:cNvSpPr>
          <p:nvPr>
            <p:ph type="dt" sz="half" idx="10"/>
          </p:nvPr>
        </p:nvSpPr>
        <p:spPr/>
        <p:txBody>
          <a:bodyPr/>
          <a:lstStyle/>
          <a:p>
            <a:fld id="{42956D04-A3C8-49D4-B877-B45534FE3A10}" type="datetimeFigureOut">
              <a:rPr lang="lt-LT" smtClean="0"/>
              <a:pPr/>
              <a:t>2014-12-04</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A226E2A6-6D93-4997-8D45-933F879E6E5B}" type="slidenum">
              <a:rPr lang="lt-LT" smtClean="0"/>
              <a:pPr/>
              <a:t>‹#›</a:t>
            </a:fld>
            <a:endParaRPr lang="lt-L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smtClean="0"/>
              <a:t>Spustelėkite, jei norite keisite ruoš. pav. stilių</a:t>
            </a:r>
            <a:endParaRPr lang="lt-LT"/>
          </a:p>
        </p:txBody>
      </p:sp>
      <p:sp>
        <p:nvSpPr>
          <p:cNvPr id="3" name="Turinio vietos rezervavimo ženklas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smtClean="0"/>
              <a:t>Spustelėkite ruošinio teksto stiliams keisti</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Turinio vietos rezervavimo ženklas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smtClean="0"/>
              <a:t>Spustelėkite ruošinio teksto stiliams keisti</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5" name="Datos vietos rezervavimo ženklas 4"/>
          <p:cNvSpPr>
            <a:spLocks noGrp="1"/>
          </p:cNvSpPr>
          <p:nvPr>
            <p:ph type="dt" sz="half" idx="10"/>
          </p:nvPr>
        </p:nvSpPr>
        <p:spPr/>
        <p:txBody>
          <a:bodyPr/>
          <a:lstStyle/>
          <a:p>
            <a:fld id="{42956D04-A3C8-49D4-B877-B45534FE3A10}" type="datetimeFigureOut">
              <a:rPr lang="lt-LT" smtClean="0"/>
              <a:pPr/>
              <a:t>2014-12-04</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A226E2A6-6D93-4997-8D45-933F879E6E5B}" type="slidenum">
              <a:rPr lang="lt-LT" smtClean="0"/>
              <a:pPr/>
              <a:t>‹#›</a:t>
            </a:fld>
            <a:endParaRPr lang="lt-L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lvl1pPr>
              <a:defRPr/>
            </a:lvl1pPr>
          </a:lstStyle>
          <a:p>
            <a:r>
              <a:rPr lang="lt-LT" smtClean="0"/>
              <a:t>Spustelėkite, jei norite keisite ruoš. pav. stilių</a:t>
            </a:r>
            <a:endParaRPr lang="lt-LT"/>
          </a:p>
        </p:txBody>
      </p:sp>
      <p:sp>
        <p:nvSpPr>
          <p:cNvPr id="3" name="Teksto vietos rezervavimo ženklas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Spustelėkite ruošinio teksto stiliams keisti</a:t>
            </a:r>
          </a:p>
        </p:txBody>
      </p:sp>
      <p:sp>
        <p:nvSpPr>
          <p:cNvPr id="4" name="Turinio vietos rezervavimo ženklas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smtClean="0"/>
              <a:t>Spustelėkite ruošinio teksto stiliams keisti</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5" name="Teksto vietos rezervavimo ženklas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Spustelėkite ruošinio teksto stiliams keisti</a:t>
            </a:r>
          </a:p>
        </p:txBody>
      </p:sp>
      <p:sp>
        <p:nvSpPr>
          <p:cNvPr id="6" name="Turinio vietos rezervavimo ženklas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smtClean="0"/>
              <a:t>Spustelėkite ruošinio teksto stiliams keisti</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7" name="Datos vietos rezervavimo ženklas 6"/>
          <p:cNvSpPr>
            <a:spLocks noGrp="1"/>
          </p:cNvSpPr>
          <p:nvPr>
            <p:ph type="dt" sz="half" idx="10"/>
          </p:nvPr>
        </p:nvSpPr>
        <p:spPr/>
        <p:txBody>
          <a:bodyPr/>
          <a:lstStyle/>
          <a:p>
            <a:fld id="{42956D04-A3C8-49D4-B877-B45534FE3A10}" type="datetimeFigureOut">
              <a:rPr lang="lt-LT" smtClean="0"/>
              <a:pPr/>
              <a:t>2014-12-04</a:t>
            </a:fld>
            <a:endParaRPr lang="lt-LT"/>
          </a:p>
        </p:txBody>
      </p:sp>
      <p:sp>
        <p:nvSpPr>
          <p:cNvPr id="8" name="Poraštės vietos rezervavimo ženklas 7"/>
          <p:cNvSpPr>
            <a:spLocks noGrp="1"/>
          </p:cNvSpPr>
          <p:nvPr>
            <p:ph type="ftr" sz="quarter" idx="11"/>
          </p:nvPr>
        </p:nvSpPr>
        <p:spPr/>
        <p:txBody>
          <a:bodyPr/>
          <a:lstStyle/>
          <a:p>
            <a:endParaRPr lang="lt-LT"/>
          </a:p>
        </p:txBody>
      </p:sp>
      <p:sp>
        <p:nvSpPr>
          <p:cNvPr id="9" name="Skaidrės numerio vietos rezervavimo ženklas 8"/>
          <p:cNvSpPr>
            <a:spLocks noGrp="1"/>
          </p:cNvSpPr>
          <p:nvPr>
            <p:ph type="sldNum" sz="quarter" idx="12"/>
          </p:nvPr>
        </p:nvSpPr>
        <p:spPr/>
        <p:txBody>
          <a:bodyPr/>
          <a:lstStyle/>
          <a:p>
            <a:fld id="{A226E2A6-6D93-4997-8D45-933F879E6E5B}" type="slidenum">
              <a:rPr lang="lt-LT" smtClean="0"/>
              <a:pPr/>
              <a:t>‹#›</a:t>
            </a:fld>
            <a:endParaRPr lang="lt-L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smtClean="0"/>
              <a:t>Spustelėkite, jei norite keisite ruoš. pav. stilių</a:t>
            </a:r>
            <a:endParaRPr lang="lt-LT"/>
          </a:p>
        </p:txBody>
      </p:sp>
      <p:sp>
        <p:nvSpPr>
          <p:cNvPr id="3" name="Datos vietos rezervavimo ženklas 2"/>
          <p:cNvSpPr>
            <a:spLocks noGrp="1"/>
          </p:cNvSpPr>
          <p:nvPr>
            <p:ph type="dt" sz="half" idx="10"/>
          </p:nvPr>
        </p:nvSpPr>
        <p:spPr/>
        <p:txBody>
          <a:bodyPr/>
          <a:lstStyle/>
          <a:p>
            <a:fld id="{42956D04-A3C8-49D4-B877-B45534FE3A10}" type="datetimeFigureOut">
              <a:rPr lang="lt-LT" smtClean="0"/>
              <a:pPr/>
              <a:t>2014-12-04</a:t>
            </a:fld>
            <a:endParaRPr lang="lt-LT"/>
          </a:p>
        </p:txBody>
      </p:sp>
      <p:sp>
        <p:nvSpPr>
          <p:cNvPr id="4" name="Poraštės vietos rezervavimo ženklas 3"/>
          <p:cNvSpPr>
            <a:spLocks noGrp="1"/>
          </p:cNvSpPr>
          <p:nvPr>
            <p:ph type="ftr" sz="quarter" idx="11"/>
          </p:nvPr>
        </p:nvSpPr>
        <p:spPr/>
        <p:txBody>
          <a:bodyPr/>
          <a:lstStyle/>
          <a:p>
            <a:endParaRPr lang="lt-LT"/>
          </a:p>
        </p:txBody>
      </p:sp>
      <p:sp>
        <p:nvSpPr>
          <p:cNvPr id="5" name="Skaidrės numerio vietos rezervavimo ženklas 4"/>
          <p:cNvSpPr>
            <a:spLocks noGrp="1"/>
          </p:cNvSpPr>
          <p:nvPr>
            <p:ph type="sldNum" sz="quarter" idx="12"/>
          </p:nvPr>
        </p:nvSpPr>
        <p:spPr/>
        <p:txBody>
          <a:bodyPr/>
          <a:lstStyle/>
          <a:p>
            <a:fld id="{A226E2A6-6D93-4997-8D45-933F879E6E5B}" type="slidenum">
              <a:rPr lang="lt-LT" smtClean="0"/>
              <a:pPr/>
              <a:t>‹#›</a:t>
            </a:fld>
            <a:endParaRPr lang="lt-L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p:cNvSpPr>
            <a:spLocks noGrp="1"/>
          </p:cNvSpPr>
          <p:nvPr>
            <p:ph type="dt" sz="half" idx="10"/>
          </p:nvPr>
        </p:nvSpPr>
        <p:spPr/>
        <p:txBody>
          <a:bodyPr/>
          <a:lstStyle/>
          <a:p>
            <a:fld id="{42956D04-A3C8-49D4-B877-B45534FE3A10}" type="datetimeFigureOut">
              <a:rPr lang="lt-LT" smtClean="0"/>
              <a:pPr/>
              <a:t>2014-12-04</a:t>
            </a:fld>
            <a:endParaRPr lang="lt-LT"/>
          </a:p>
        </p:txBody>
      </p:sp>
      <p:sp>
        <p:nvSpPr>
          <p:cNvPr id="3" name="Poraštės vietos rezervavimo ženklas 2"/>
          <p:cNvSpPr>
            <a:spLocks noGrp="1"/>
          </p:cNvSpPr>
          <p:nvPr>
            <p:ph type="ftr" sz="quarter" idx="11"/>
          </p:nvPr>
        </p:nvSpPr>
        <p:spPr/>
        <p:txBody>
          <a:bodyPr/>
          <a:lstStyle/>
          <a:p>
            <a:endParaRPr lang="lt-LT"/>
          </a:p>
        </p:txBody>
      </p:sp>
      <p:sp>
        <p:nvSpPr>
          <p:cNvPr id="4" name="Skaidrės numerio vietos rezervavimo ženklas 3"/>
          <p:cNvSpPr>
            <a:spLocks noGrp="1"/>
          </p:cNvSpPr>
          <p:nvPr>
            <p:ph type="sldNum" sz="quarter" idx="12"/>
          </p:nvPr>
        </p:nvSpPr>
        <p:spPr/>
        <p:txBody>
          <a:bodyPr/>
          <a:lstStyle/>
          <a:p>
            <a:fld id="{A226E2A6-6D93-4997-8D45-933F879E6E5B}" type="slidenum">
              <a:rPr lang="lt-LT" smtClean="0"/>
              <a:pPr/>
              <a:t>‹#›</a:t>
            </a:fld>
            <a:endParaRPr lang="lt-L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457200" y="273050"/>
            <a:ext cx="3008313" cy="1162050"/>
          </a:xfrm>
        </p:spPr>
        <p:txBody>
          <a:bodyPr anchor="b"/>
          <a:lstStyle>
            <a:lvl1pPr algn="l">
              <a:defRPr sz="2000" b="1"/>
            </a:lvl1pPr>
          </a:lstStyle>
          <a:p>
            <a:r>
              <a:rPr lang="lt-LT" smtClean="0"/>
              <a:t>Spustelėkite, jei norite keisite ruoš. pav. stilių</a:t>
            </a:r>
            <a:endParaRPr lang="lt-LT"/>
          </a:p>
        </p:txBody>
      </p:sp>
      <p:sp>
        <p:nvSpPr>
          <p:cNvPr id="3" name="Turinio vietos rezervavimo ženklas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smtClean="0"/>
              <a:t>Spustelėkite ruošinio teksto stiliams keisti</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Teksto vietos rezervavimo ženklas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Spustelėkite ruošinio teksto stiliams keisti</a:t>
            </a:r>
          </a:p>
        </p:txBody>
      </p:sp>
      <p:sp>
        <p:nvSpPr>
          <p:cNvPr id="5" name="Datos vietos rezervavimo ženklas 4"/>
          <p:cNvSpPr>
            <a:spLocks noGrp="1"/>
          </p:cNvSpPr>
          <p:nvPr>
            <p:ph type="dt" sz="half" idx="10"/>
          </p:nvPr>
        </p:nvSpPr>
        <p:spPr/>
        <p:txBody>
          <a:bodyPr/>
          <a:lstStyle/>
          <a:p>
            <a:fld id="{42956D04-A3C8-49D4-B877-B45534FE3A10}" type="datetimeFigureOut">
              <a:rPr lang="lt-LT" smtClean="0"/>
              <a:pPr/>
              <a:t>2014-12-04</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A226E2A6-6D93-4997-8D45-933F879E6E5B}" type="slidenum">
              <a:rPr lang="lt-LT" smtClean="0"/>
              <a:pPr/>
              <a:t>‹#›</a:t>
            </a:fld>
            <a:endParaRPr lang="lt-L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1792288" y="4800600"/>
            <a:ext cx="5486400" cy="566738"/>
          </a:xfrm>
        </p:spPr>
        <p:txBody>
          <a:bodyPr anchor="b"/>
          <a:lstStyle>
            <a:lvl1pPr algn="l">
              <a:defRPr sz="2000" b="1"/>
            </a:lvl1pPr>
          </a:lstStyle>
          <a:p>
            <a:r>
              <a:rPr lang="lt-LT" smtClean="0"/>
              <a:t>Spustelėkite, jei norite keisite ruoš. pav. stilių</a:t>
            </a:r>
            <a:endParaRPr lang="lt-LT"/>
          </a:p>
        </p:txBody>
      </p:sp>
      <p:sp>
        <p:nvSpPr>
          <p:cNvPr id="3" name="Paveikslėlio vietos rezervavimo ženklas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ksto vietos rezervavimo ženklas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Spustelėkite ruošinio teksto stiliams keisti</a:t>
            </a:r>
          </a:p>
        </p:txBody>
      </p:sp>
      <p:sp>
        <p:nvSpPr>
          <p:cNvPr id="5" name="Datos vietos rezervavimo ženklas 4"/>
          <p:cNvSpPr>
            <a:spLocks noGrp="1"/>
          </p:cNvSpPr>
          <p:nvPr>
            <p:ph type="dt" sz="half" idx="10"/>
          </p:nvPr>
        </p:nvSpPr>
        <p:spPr/>
        <p:txBody>
          <a:bodyPr/>
          <a:lstStyle/>
          <a:p>
            <a:fld id="{42956D04-A3C8-49D4-B877-B45534FE3A10}" type="datetimeFigureOut">
              <a:rPr lang="lt-LT" smtClean="0"/>
              <a:pPr/>
              <a:t>2014-12-04</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A226E2A6-6D93-4997-8D45-933F879E6E5B}" type="slidenum">
              <a:rPr lang="lt-LT" smtClean="0"/>
              <a:pPr/>
              <a:t>‹#›</a:t>
            </a:fld>
            <a:endParaRPr lang="lt-L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vadinimo vietos rezervavimo ženkla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lt-LT" smtClean="0"/>
              <a:t>Spustelėkite, jei norite keisite ruoš. pav. stilių</a:t>
            </a:r>
            <a:endParaRPr lang="lt-LT"/>
          </a:p>
        </p:txBody>
      </p:sp>
      <p:sp>
        <p:nvSpPr>
          <p:cNvPr id="3" name="Teksto vietos rezervavimo ženklas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lt-LT" smtClean="0"/>
              <a:t>Spustelėkite ruošinio teksto stiliams keisti</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956D04-A3C8-49D4-B877-B45534FE3A10}" type="datetimeFigureOut">
              <a:rPr lang="lt-LT" smtClean="0"/>
              <a:pPr/>
              <a:t>2014-12-04</a:t>
            </a:fld>
            <a:endParaRPr lang="lt-LT"/>
          </a:p>
        </p:txBody>
      </p:sp>
      <p:sp>
        <p:nvSpPr>
          <p:cNvPr id="5" name="Poraštės vietos rezervavimo ženklas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kaidrės numerio vietos rezervavimo ženklas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26E2A6-6D93-4997-8D45-933F879E6E5B}" type="slidenum">
              <a:rPr lang="lt-LT" smtClean="0"/>
              <a:pPr/>
              <a:t>‹#›</a:t>
            </a:fld>
            <a:endParaRPr lang="lt-L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hyperlink" Target="http://www.balsas.lt/11/10/ltsr_lietuva_siena_px250.jpg" TargetMode="External"/><Relationship Id="rId7" Type="http://schemas.openxmlformats.org/officeDocument/2006/relationships/image" Target="../media/image23.jpeg"/><Relationship Id="rId12"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hyperlink" Target="http://rexcurry.net/ussr-socialist-swastika-cccp-sssr.html"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8.jpeg"/><Relationship Id="rId11" Type="http://schemas.openxmlformats.org/officeDocument/2006/relationships/image" Target="../media/image41.png"/><Relationship Id="rId5" Type="http://schemas.openxmlformats.org/officeDocument/2006/relationships/image" Target="../media/image37.jpeg"/><Relationship Id="rId10" Type="http://schemas.openxmlformats.org/officeDocument/2006/relationships/hyperlink" Target="//upload.wikimedia.org/wikipedia/commons/1/15/Soviet_coat_of_arms.svg" TargetMode="External"/><Relationship Id="rId4" Type="http://schemas.openxmlformats.org/officeDocument/2006/relationships/image" Target="../media/image36.jpe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http://www.google.lt/url?sa=i&amp;source=images&amp;cd=&amp;cad=rja&amp;uact=8&amp;ved=0CAgQjRw4QQ&amp;url=http://www.militaryshop.lt/?route=product/product&amp;product_id=157&amp;ei=6ft2VNCRL8aS7AbXwIHIBQ&amp;psig=AFQjCNG8Uyp33IUQgiioDw8b-6o6vy21vQ&amp;ust=1417170281834549" TargetMode="External"/><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www.belvpo.com/ru/30290.html" TargetMode="External"/><Relationship Id="rId2" Type="http://schemas.openxmlformats.org/officeDocument/2006/relationships/hyperlink" Target="http://www.belvpo.com/ru/28084.html" TargetMode="External"/><Relationship Id="rId1" Type="http://schemas.openxmlformats.org/officeDocument/2006/relationships/slideLayout" Target="../slideLayouts/slideLayout2.xml"/><Relationship Id="rId4" Type="http://schemas.openxmlformats.org/officeDocument/2006/relationships/hyperlink" Target="http://www.belvpo.com/ru/29007.html"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7.xml"/><Relationship Id="rId5" Type="http://schemas.openxmlformats.org/officeDocument/2006/relationships/image" Target="../media/image91.jpeg"/><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15min.lt/naujiena/kultura/asmenybe/dailininkas-ir-fotomenininkas-rimantas-dichavicius-knyga-atsirado-is-pasiutimo-ir-liudesio-285-263724" TargetMode="Externa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jpe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33800" y="476250"/>
            <a:ext cx="14573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3"/>
          <p:cNvSpPr txBox="1">
            <a:spLocks noChangeArrowheads="1"/>
          </p:cNvSpPr>
          <p:nvPr/>
        </p:nvSpPr>
        <p:spPr bwMode="auto">
          <a:xfrm>
            <a:off x="609600" y="3276600"/>
            <a:ext cx="815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lt-LT" sz="1800">
              <a:solidFill>
                <a:srgbClr val="000000"/>
              </a:solidFill>
              <a:latin typeface="Calibri" pitchFamily="34" charset="0"/>
              <a:cs typeface="Arial" pitchFamily="34" charset="0"/>
            </a:endParaRPr>
          </a:p>
        </p:txBody>
      </p:sp>
      <p:sp>
        <p:nvSpPr>
          <p:cNvPr id="3076" name="Text Box 4"/>
          <p:cNvSpPr txBox="1">
            <a:spLocks noChangeArrowheads="1"/>
          </p:cNvSpPr>
          <p:nvPr/>
        </p:nvSpPr>
        <p:spPr bwMode="auto">
          <a:xfrm>
            <a:off x="76200" y="3429000"/>
            <a:ext cx="8915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lt-LT" altLang="lt-LT" b="1" dirty="0">
                <a:solidFill>
                  <a:srgbClr val="000000"/>
                </a:solidFill>
                <a:cs typeface="Arial" pitchFamily="34" charset="0"/>
              </a:rPr>
              <a:t>LIETUVOS KARIUOMENĖS STRATEGINĖS KOMUNIKACIJOS DEPARTAMENTAS</a:t>
            </a:r>
          </a:p>
        </p:txBody>
      </p:sp>
      <p:pic>
        <p:nvPicPr>
          <p:cNvPr id="3077" name="TextBox 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2133600"/>
            <a:ext cx="26638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212" y="4371615"/>
            <a:ext cx="8766175" cy="25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53757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lick the image to open in full size.">
            <a:hlinkClick r:id="rId3"/>
          </p:cNvPr>
          <p:cNvPicPr>
            <a:picLocks noChangeAspect="1" noChangeArrowheads="1"/>
          </p:cNvPicPr>
          <p:nvPr/>
        </p:nvPicPr>
        <p:blipFill>
          <a:blip r:embed="rId4" cstate="print"/>
          <a:srcRect/>
          <a:stretch>
            <a:fillRect/>
          </a:stretch>
        </p:blipFill>
        <p:spPr bwMode="auto">
          <a:xfrm>
            <a:off x="2133600" y="5410200"/>
            <a:ext cx="2286000" cy="1200150"/>
          </a:xfrm>
          <a:prstGeom prst="rect">
            <a:avLst/>
          </a:prstGeom>
          <a:ln>
            <a:noFill/>
          </a:ln>
          <a:effectLst>
            <a:outerShdw blurRad="292100" dist="139700" dir="2700000" algn="tl" rotWithShape="0">
              <a:srgbClr val="333333">
                <a:alpha val="65000"/>
              </a:srgbClr>
            </a:outerShdw>
          </a:effectLst>
        </p:spPr>
      </p:pic>
      <p:sp>
        <p:nvSpPr>
          <p:cNvPr id="24579" name="Text Box 5"/>
          <p:cNvSpPr txBox="1">
            <a:spLocks noChangeArrowheads="1"/>
          </p:cNvSpPr>
          <p:nvPr/>
        </p:nvSpPr>
        <p:spPr bwMode="auto">
          <a:xfrm>
            <a:off x="228600" y="1295400"/>
            <a:ext cx="8305800" cy="645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lt-LT" altLang="lt-LT" sz="2200" b="1" i="1" u="sng">
                <a:cs typeface="Arial" charset="0"/>
              </a:rPr>
              <a:t>Kultūra</a:t>
            </a:r>
            <a:r>
              <a:rPr lang="en-US" altLang="lt-LT" sz="2200" b="1" i="1" u="sng">
                <a:cs typeface="Arial" charset="0"/>
              </a:rPr>
              <a:t>:</a:t>
            </a:r>
          </a:p>
          <a:p>
            <a:pPr>
              <a:buFontTx/>
              <a:buChar char="•"/>
            </a:pPr>
            <a:endParaRPr lang="en-US" altLang="lt-LT" sz="2200" b="1">
              <a:cs typeface="Arial" charset="0"/>
            </a:endParaRPr>
          </a:p>
          <a:p>
            <a:pPr>
              <a:buFontTx/>
              <a:buChar char="•"/>
            </a:pPr>
            <a:endParaRPr lang="en-US" altLang="lt-LT" sz="2200" b="1">
              <a:cs typeface="Arial" charset="0"/>
            </a:endParaRPr>
          </a:p>
          <a:p>
            <a:pPr>
              <a:buFontTx/>
              <a:buChar char="•"/>
            </a:pPr>
            <a:endParaRPr lang="en-US" altLang="lt-LT" sz="2200" b="1">
              <a:cs typeface="Arial" charset="0"/>
            </a:endParaRPr>
          </a:p>
          <a:p>
            <a:pPr>
              <a:buFontTx/>
              <a:buChar char="•"/>
            </a:pPr>
            <a:endParaRPr lang="en-US" altLang="lt-LT" sz="2200" b="1">
              <a:cs typeface="Arial" charset="0"/>
            </a:endParaRPr>
          </a:p>
          <a:p>
            <a:pPr>
              <a:buFontTx/>
              <a:buChar char="•"/>
            </a:pPr>
            <a:endParaRPr lang="en-US" altLang="lt-LT" sz="2200" b="1">
              <a:cs typeface="Arial" charset="0"/>
            </a:endParaRPr>
          </a:p>
          <a:p>
            <a:r>
              <a:rPr lang="lt-LT" altLang="lt-LT" sz="2200" b="1" i="1" u="sng">
                <a:cs typeface="Arial" charset="0"/>
              </a:rPr>
              <a:t>Istorija</a:t>
            </a:r>
            <a:r>
              <a:rPr lang="en-US" altLang="lt-LT" sz="2200" b="1" i="1" u="sng">
                <a:cs typeface="Arial" charset="0"/>
              </a:rPr>
              <a:t>:</a:t>
            </a:r>
          </a:p>
          <a:p>
            <a:pPr>
              <a:buFontTx/>
              <a:buChar char="•"/>
            </a:pPr>
            <a:endParaRPr lang="en-US" altLang="lt-LT" sz="2200" b="1" i="1" u="sng">
              <a:cs typeface="Arial" charset="0"/>
            </a:endParaRPr>
          </a:p>
          <a:p>
            <a:pPr>
              <a:buFontTx/>
              <a:buChar char="•"/>
            </a:pPr>
            <a:endParaRPr lang="en-US" altLang="lt-LT" sz="2200" b="1">
              <a:cs typeface="Arial" charset="0"/>
            </a:endParaRPr>
          </a:p>
          <a:p>
            <a:pPr>
              <a:buFontTx/>
              <a:buChar char="•"/>
            </a:pPr>
            <a:endParaRPr lang="en-US" altLang="lt-LT" sz="2200" b="1">
              <a:cs typeface="Arial" charset="0"/>
            </a:endParaRPr>
          </a:p>
          <a:p>
            <a:pPr>
              <a:buFontTx/>
              <a:buChar char="•"/>
            </a:pPr>
            <a:endParaRPr lang="en-US" altLang="lt-LT" sz="2200" b="1">
              <a:cs typeface="Arial" charset="0"/>
            </a:endParaRPr>
          </a:p>
          <a:p>
            <a:pPr>
              <a:buFontTx/>
              <a:buChar char="•"/>
            </a:pPr>
            <a:endParaRPr lang="en-US" altLang="lt-LT" sz="2200" b="1">
              <a:cs typeface="Arial" charset="0"/>
            </a:endParaRPr>
          </a:p>
          <a:p>
            <a:r>
              <a:rPr lang="lt-LT" altLang="lt-LT" sz="2200" b="1" i="1" u="sng">
                <a:cs typeface="Arial" charset="0"/>
              </a:rPr>
              <a:t>Kibernetinė</a:t>
            </a:r>
          </a:p>
          <a:p>
            <a:r>
              <a:rPr lang="lt-LT" altLang="lt-LT" sz="2200" b="1" i="1" u="sng">
                <a:cs typeface="Arial" charset="0"/>
              </a:rPr>
              <a:t>erdvė</a:t>
            </a:r>
            <a:r>
              <a:rPr lang="en-US" altLang="lt-LT" sz="2200" b="1" i="1" u="sng">
                <a:cs typeface="Arial" charset="0"/>
              </a:rPr>
              <a:t> :</a:t>
            </a:r>
          </a:p>
          <a:p>
            <a:pPr>
              <a:buFontTx/>
              <a:buChar char="•"/>
            </a:pPr>
            <a:endParaRPr lang="en-US" altLang="lt-LT" sz="2200" b="1" i="1" u="sng">
              <a:cs typeface="Arial" charset="0"/>
            </a:endParaRPr>
          </a:p>
          <a:p>
            <a:pPr>
              <a:buFontTx/>
              <a:buChar char="•"/>
            </a:pPr>
            <a:endParaRPr lang="en-US" altLang="lt-LT" sz="2200" b="1">
              <a:cs typeface="Arial" charset="0"/>
            </a:endParaRPr>
          </a:p>
          <a:p>
            <a:pPr>
              <a:buFontTx/>
              <a:buChar char="•"/>
            </a:pPr>
            <a:endParaRPr lang="en-US" altLang="lt-LT" sz="2200" b="1">
              <a:cs typeface="Arial" charset="0"/>
            </a:endParaRPr>
          </a:p>
          <a:p>
            <a:pPr>
              <a:buFontTx/>
              <a:buChar char="•"/>
            </a:pPr>
            <a:endParaRPr lang="en-US" altLang="lt-LT" sz="2200" b="1">
              <a:cs typeface="Arial" charset="0"/>
            </a:endParaRPr>
          </a:p>
          <a:p>
            <a:pPr>
              <a:buFontTx/>
              <a:buChar char="•"/>
            </a:pPr>
            <a:endParaRPr lang="en-US" altLang="lt-LT" sz="2200" b="1">
              <a:cs typeface="Arial" charset="0"/>
            </a:endParaRPr>
          </a:p>
        </p:txBody>
      </p:sp>
      <p:pic>
        <p:nvPicPr>
          <p:cNvPr id="24580"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3800" y="1438275"/>
            <a:ext cx="22098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6490" y="1352550"/>
            <a:ext cx="22860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8" descr="Paveikslėlis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57400" y="1447800"/>
            <a:ext cx="1550988"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6" descr="G:\veliava.jpg"/>
          <p:cNvPicPr>
            <a:picLocks noChangeAspect="1" noChangeArrowheads="1"/>
          </p:cNvPicPr>
          <p:nvPr/>
        </p:nvPicPr>
        <p:blipFill>
          <a:blip r:embed="rId8" cstate="print"/>
          <a:srcRect/>
          <a:stretch>
            <a:fillRect/>
          </a:stretch>
        </p:blipFill>
        <p:spPr bwMode="auto">
          <a:xfrm>
            <a:off x="4648200" y="5410200"/>
            <a:ext cx="1828800" cy="1293813"/>
          </a:xfrm>
          <a:prstGeom prst="rect">
            <a:avLst/>
          </a:prstGeom>
          <a:noFill/>
          <a:ln w="9525">
            <a:noFill/>
            <a:miter lim="800000"/>
            <a:headEnd/>
            <a:tailEnd/>
          </a:ln>
          <a:effectLst>
            <a:outerShdw dist="139700" dir="2700000" algn="tl" rotWithShape="0">
              <a:srgbClr val="333333">
                <a:alpha val="64999"/>
              </a:srgbClr>
            </a:outerShdw>
          </a:effectLst>
        </p:spPr>
      </p:pic>
      <p:pic>
        <p:nvPicPr>
          <p:cNvPr id="24584"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05600" y="5389563"/>
            <a:ext cx="1828800"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11" descr="c83ecabd966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19763" y="3200400"/>
            <a:ext cx="1290637"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6" name="Text Box 12"/>
          <p:cNvSpPr txBox="1">
            <a:spLocks noChangeArrowheads="1"/>
          </p:cNvSpPr>
          <p:nvPr/>
        </p:nvSpPr>
        <p:spPr bwMode="auto">
          <a:xfrm>
            <a:off x="7080250" y="3733800"/>
            <a:ext cx="13779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lt-LT" altLang="lt-LT">
                <a:cs typeface="Arial" charset="0"/>
              </a:rPr>
              <a:t>Kinas</a:t>
            </a:r>
            <a:r>
              <a:rPr lang="en-US" altLang="lt-LT">
                <a:cs typeface="Arial" charset="0"/>
              </a:rPr>
              <a:t>:</a:t>
            </a:r>
          </a:p>
          <a:p>
            <a:r>
              <a:rPr lang="lt-LT" altLang="lt-LT" b="1">
                <a:cs typeface="Arial" charset="0"/>
              </a:rPr>
              <a:t>Baltiškasis</a:t>
            </a:r>
          </a:p>
          <a:p>
            <a:r>
              <a:rPr lang="lt-LT" altLang="lt-LT" b="1">
                <a:cs typeface="Arial" charset="0"/>
              </a:rPr>
              <a:t>Nacizmas</a:t>
            </a:r>
            <a:endParaRPr lang="en-US" altLang="lt-LT">
              <a:cs typeface="Arial" charset="0"/>
            </a:endParaRPr>
          </a:p>
        </p:txBody>
      </p:sp>
      <p:pic>
        <p:nvPicPr>
          <p:cNvPr id="24587" name="Picture 13" descr="122071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24000" y="3200400"/>
            <a:ext cx="17430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8" name="Text Box 14"/>
          <p:cNvSpPr txBox="1">
            <a:spLocks noChangeArrowheads="1"/>
          </p:cNvSpPr>
          <p:nvPr/>
        </p:nvSpPr>
        <p:spPr bwMode="auto">
          <a:xfrm>
            <a:off x="3276600" y="3733800"/>
            <a:ext cx="21780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lt-LT" altLang="lt-LT">
                <a:cs typeface="Arial" charset="0"/>
              </a:rPr>
              <a:t>Knyga</a:t>
            </a:r>
            <a:r>
              <a:rPr lang="en-US" altLang="lt-LT">
                <a:cs typeface="Arial" charset="0"/>
              </a:rPr>
              <a:t>:</a:t>
            </a:r>
          </a:p>
          <a:p>
            <a:r>
              <a:rPr lang="lt-LT" altLang="lt-LT" b="1">
                <a:cs typeface="Arial" charset="0"/>
              </a:rPr>
              <a:t>“Rusija ir Lietuva”</a:t>
            </a:r>
            <a:endParaRPr lang="en-US" altLang="lt-LT" b="1">
              <a:cs typeface="Arial" charset="0"/>
            </a:endParaRPr>
          </a:p>
          <a:p>
            <a:endParaRPr lang="en-US" altLang="lt-LT">
              <a:cs typeface="Arial" charset="0"/>
            </a:endParaRPr>
          </a:p>
        </p:txBody>
      </p:sp>
      <p:sp>
        <p:nvSpPr>
          <p:cNvPr id="24589" name="Title 1"/>
          <p:cNvSpPr>
            <a:spLocks/>
          </p:cNvSpPr>
          <p:nvPr/>
        </p:nvSpPr>
        <p:spPr bwMode="auto">
          <a:xfrm>
            <a:off x="663575" y="188913"/>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lt-LT" altLang="lt-LT" sz="3600">
                <a:solidFill>
                  <a:schemeClr val="tx2"/>
                </a:solidFill>
                <a:cs typeface="Arial" charset="0"/>
              </a:rPr>
              <a:t>PRIĖJIMO BŪDAI</a:t>
            </a:r>
          </a:p>
        </p:txBody>
      </p:sp>
      <p:pic>
        <p:nvPicPr>
          <p:cNvPr id="24590" name="Picture 4"/>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19444" t="10185" r="24306" b="7408"/>
          <a:stretch>
            <a:fillRect/>
          </a:stretch>
        </p:blipFill>
        <p:spPr bwMode="auto">
          <a:xfrm>
            <a:off x="34924" y="44449"/>
            <a:ext cx="1008683" cy="1106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89583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encrypted-tbn0.gstatic.com/images?q=tbn:ANd9GcRPr0-Ghvtmv9BltLazufTqo6ARKgvZ9utX-5mtAVLaQhp-_LLq_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3140968"/>
            <a:ext cx="4977599" cy="3312368"/>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063" y="170050"/>
            <a:ext cx="4279953" cy="2848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9" name="Picture 11" descr="https://encrypted-tbn2.gstatic.com/images?q=tbn:ANd9GcTVwsPCpXOFZRjTNU7DimgpdGpLAcMCyjjCU1OxVl7svMXnlav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5878" y="165790"/>
            <a:ext cx="3676602" cy="3676602"/>
          </a:xfrm>
          <a:prstGeom prst="rect">
            <a:avLst/>
          </a:prstGeom>
          <a:noFill/>
          <a:extLst>
            <a:ext uri="{909E8E84-426E-40DD-AFC4-6F175D3DCCD1}">
              <a14:hiddenFill xmlns:a14="http://schemas.microsoft.com/office/drawing/2010/main">
                <a:solidFill>
                  <a:srgbClr val="FFFFFF"/>
                </a:solidFill>
              </a14:hiddenFill>
            </a:ext>
          </a:extLst>
        </p:spPr>
      </p:pic>
      <p:pic>
        <p:nvPicPr>
          <p:cNvPr id="34817" name="Picture 1" descr="C:\Users\kuki\Desktop\zvaigzde.jpg"/>
          <p:cNvPicPr>
            <a:picLocks noChangeAspect="1" noChangeArrowheads="1"/>
          </p:cNvPicPr>
          <p:nvPr/>
        </p:nvPicPr>
        <p:blipFill>
          <a:blip r:embed="rId5" cstate="print"/>
          <a:srcRect/>
          <a:stretch>
            <a:fillRect/>
          </a:stretch>
        </p:blipFill>
        <p:spPr bwMode="auto">
          <a:xfrm>
            <a:off x="6228184" y="3861048"/>
            <a:ext cx="2088232" cy="2780938"/>
          </a:xfrm>
          <a:prstGeom prst="rect">
            <a:avLst/>
          </a:prstGeom>
          <a:noFill/>
        </p:spPr>
      </p:pic>
    </p:spTree>
    <p:extLst>
      <p:ext uri="{BB962C8B-B14F-4D97-AF65-F5344CB8AC3E}">
        <p14:creationId xmlns:p14="http://schemas.microsoft.com/office/powerpoint/2010/main" val="2721752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Lietuvos miestų gatvėse turistams ir toliau siūlomi „lietuviški“ suvenyrai — raudonarmiečių kepurės."/>
          <p:cNvPicPr>
            <a:picLocks noChangeAspect="1" noChangeArrowheads="1"/>
          </p:cNvPicPr>
          <p:nvPr/>
        </p:nvPicPr>
        <p:blipFill>
          <a:blip r:embed="rId2" cstate="print"/>
          <a:srcRect/>
          <a:stretch>
            <a:fillRect/>
          </a:stretch>
        </p:blipFill>
        <p:spPr bwMode="auto">
          <a:xfrm>
            <a:off x="179512" y="663230"/>
            <a:ext cx="8952834" cy="5374033"/>
          </a:xfrm>
          <a:prstGeom prst="rect">
            <a:avLst/>
          </a:prstGeom>
          <a:noFill/>
          <a:ln w="9525">
            <a:noFill/>
            <a:miter lim="800000"/>
            <a:headEnd/>
            <a:tailEnd/>
          </a:ln>
        </p:spPr>
      </p:pic>
      <p:sp>
        <p:nvSpPr>
          <p:cNvPr id="21508" name="TextBox 1"/>
          <p:cNvSpPr txBox="1">
            <a:spLocks noChangeArrowheads="1"/>
          </p:cNvSpPr>
          <p:nvPr/>
        </p:nvSpPr>
        <p:spPr bwMode="auto">
          <a:xfrm>
            <a:off x="381000" y="6248400"/>
            <a:ext cx="8001000" cy="461665"/>
          </a:xfrm>
          <a:prstGeom prst="rect">
            <a:avLst/>
          </a:prstGeom>
          <a:noFill/>
          <a:ln w="9525">
            <a:noFill/>
            <a:miter lim="800000"/>
            <a:headEnd/>
            <a:tailEnd/>
          </a:ln>
        </p:spPr>
        <p:txBody>
          <a:bodyPr>
            <a:spAutoFit/>
          </a:bodyPr>
          <a:lstStyle/>
          <a:p>
            <a:r>
              <a:rPr lang="lt-LT" sz="2400" b="1" dirty="0"/>
              <a:t>Trakuose netoli pilies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76200" y="2895600"/>
            <a:ext cx="90678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r>
              <a:rPr lang="en-US" altLang="lt-LT" sz="2400" b="1" u="sng"/>
              <a:t>Del simbolikos demonstravimo</a:t>
            </a:r>
            <a:endParaRPr lang="lt-LT" altLang="lt-LT" sz="2400" b="1" u="sng"/>
          </a:p>
          <a:p>
            <a:endParaRPr lang="en-US" altLang="lt-LT" sz="2400" u="sng"/>
          </a:p>
          <a:p>
            <a:pPr>
              <a:buFontTx/>
              <a:buChar char="•"/>
            </a:pPr>
            <a:r>
              <a:rPr lang="lt-LT" altLang="lt-LT" sz="2400"/>
              <a:t> </a:t>
            </a:r>
            <a:r>
              <a:rPr lang="en-US" altLang="lt-LT" sz="2400"/>
              <a:t>Pagal </a:t>
            </a:r>
            <a:r>
              <a:rPr lang="en-US" altLang="lt-LT" sz="2400" b="1"/>
              <a:t>ATPK 259</a:t>
            </a:r>
            <a:r>
              <a:rPr lang="en-US" altLang="lt-LT" sz="2400"/>
              <a:t> (1) str. pažeidimų protokolą dėl </a:t>
            </a:r>
            <a:r>
              <a:rPr lang="en-US" altLang="lt-LT" sz="2400" b="1"/>
              <a:t>ATPK 188 (18</a:t>
            </a:r>
            <a:r>
              <a:rPr lang="lt-LT" altLang="lt-LT" sz="2400" b="1"/>
              <a:t>)</a:t>
            </a:r>
            <a:r>
              <a:rPr lang="en-US" altLang="lt-LT" sz="2400"/>
              <a:t> str. turi teisę surašyti policijos pareigūnai, o teismas nagrinėja administracinės teisės pažeidimo bylą ir skiria </a:t>
            </a:r>
            <a:r>
              <a:rPr lang="en-US" altLang="lt-LT" sz="2400" b="1"/>
              <a:t>administracinę nuobaudą</a:t>
            </a:r>
            <a:r>
              <a:rPr lang="en-US" altLang="lt-LT" sz="2400"/>
              <a:t>;</a:t>
            </a:r>
            <a:endParaRPr lang="lt-LT" altLang="lt-LT" sz="2400"/>
          </a:p>
          <a:p>
            <a:endParaRPr lang="en-US" altLang="lt-LT" sz="2400"/>
          </a:p>
          <a:p>
            <a:pPr>
              <a:buFontTx/>
              <a:buChar char="•"/>
            </a:pPr>
            <a:r>
              <a:rPr lang="lt-LT" altLang="lt-LT" sz="2400"/>
              <a:t> </a:t>
            </a:r>
            <a:r>
              <a:rPr lang="en-US" altLang="lt-LT" sz="2400"/>
              <a:t>LR valstybinė maisto ir veterinarijos tarnyba informavo, kad jie </a:t>
            </a:r>
            <a:r>
              <a:rPr lang="en-US" altLang="lt-LT" sz="2400" b="1"/>
              <a:t>vertina ir nagrinėja skundus</a:t>
            </a:r>
            <a:r>
              <a:rPr lang="en-US" altLang="lt-LT" sz="2400"/>
              <a:t> dėl produktų ženklinimo</a:t>
            </a:r>
            <a:r>
              <a:rPr lang="lt-LT" altLang="lt-LT" sz="2400"/>
              <a:t>.</a:t>
            </a:r>
          </a:p>
        </p:txBody>
      </p:sp>
      <p:pic>
        <p:nvPicPr>
          <p:cNvPr id="55299" name="Picture 3" descr="vodka1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69863"/>
            <a:ext cx="5486400" cy="2370137"/>
          </a:xfrm>
          <a:prstGeom prst="rect">
            <a:avLst/>
          </a:prstGeom>
          <a:noFill/>
          <a:extLst>
            <a:ext uri="{909E8E84-426E-40DD-AFC4-6F175D3DCCD1}">
              <a14:hiddenFill xmlns:a14="http://schemas.microsoft.com/office/drawing/2010/main">
                <a:solidFill>
                  <a:srgbClr val="FFFFFF"/>
                </a:solidFill>
              </a14:hiddenFill>
            </a:ext>
          </a:extLst>
        </p:spPr>
      </p:pic>
      <p:pic>
        <p:nvPicPr>
          <p:cNvPr id="55300" name="Picture 4" descr="BTLK"/>
          <p:cNvPicPr>
            <a:picLocks noChangeAspect="1" noChangeArrowheads="1"/>
          </p:cNvPicPr>
          <p:nvPr/>
        </p:nvPicPr>
        <p:blipFill>
          <a:blip r:embed="rId4" cstate="print">
            <a:extLst>
              <a:ext uri="{28A0092B-C50C-407E-A947-70E740481C1C}">
                <a14:useLocalDpi xmlns:a14="http://schemas.microsoft.com/office/drawing/2010/main" val="0"/>
              </a:ext>
            </a:extLst>
          </a:blip>
          <a:srcRect l="5737" r="17769"/>
          <a:stretch>
            <a:fillRect/>
          </a:stretch>
        </p:blipFill>
        <p:spPr bwMode="auto">
          <a:xfrm>
            <a:off x="7902575" y="0"/>
            <a:ext cx="1241425" cy="3505200"/>
          </a:xfrm>
          <a:prstGeom prst="rect">
            <a:avLst/>
          </a:prstGeom>
          <a:noFill/>
          <a:extLst>
            <a:ext uri="{909E8E84-426E-40DD-AFC4-6F175D3DCCD1}">
              <a14:hiddenFill xmlns:a14="http://schemas.microsoft.com/office/drawing/2010/main">
                <a:solidFill>
                  <a:srgbClr val="FFFFFF"/>
                </a:solidFill>
              </a14:hiddenFill>
            </a:ext>
          </a:extLst>
        </p:spPr>
      </p:pic>
      <p:sp>
        <p:nvSpPr>
          <p:cNvPr id="55301" name="Rectangle 5"/>
          <p:cNvSpPr>
            <a:spLocks noChangeArrowheads="1"/>
          </p:cNvSpPr>
          <p:nvPr/>
        </p:nvSpPr>
        <p:spPr bwMode="auto">
          <a:xfrm>
            <a:off x="8077200" y="2514600"/>
            <a:ext cx="762000" cy="2286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lt-LT"/>
          </a:p>
        </p:txBody>
      </p:sp>
      <p:sp>
        <p:nvSpPr>
          <p:cNvPr id="55302" name="Line 6"/>
          <p:cNvSpPr>
            <a:spLocks noChangeShapeType="1"/>
          </p:cNvSpPr>
          <p:nvPr/>
        </p:nvSpPr>
        <p:spPr bwMode="auto">
          <a:xfrm flipH="1" flipV="1">
            <a:off x="5715000" y="1828800"/>
            <a:ext cx="2362200" cy="685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lt-LT"/>
          </a:p>
        </p:txBody>
      </p:sp>
    </p:spTree>
    <p:extLst>
      <p:ext uri="{BB962C8B-B14F-4D97-AF65-F5344CB8AC3E}">
        <p14:creationId xmlns:p14="http://schemas.microsoft.com/office/powerpoint/2010/main" val="36172922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Nazi Symbol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3352800"/>
            <a:ext cx="213360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descr="nazi_iron_cros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4648200"/>
            <a:ext cx="1752600"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symbol17"/>
          <p:cNvPicPr>
            <a:picLocks noChangeAspect="1" noChangeArrowheads="1"/>
          </p:cNvPicPr>
          <p:nvPr/>
        </p:nvPicPr>
        <p:blipFill>
          <a:blip r:embed="rId5" cstate="print">
            <a:clrChange>
              <a:clrFrom>
                <a:srgbClr val="F7FFFF"/>
              </a:clrFrom>
              <a:clrTo>
                <a:srgbClr val="F7FFFF">
                  <a:alpha val="0"/>
                </a:srgbClr>
              </a:clrTo>
            </a:clrChange>
            <a:extLst>
              <a:ext uri="{28A0092B-C50C-407E-A947-70E740481C1C}">
                <a14:useLocalDpi xmlns:a14="http://schemas.microsoft.com/office/drawing/2010/main" val="0"/>
              </a:ext>
            </a:extLst>
          </a:blip>
          <a:srcRect/>
          <a:stretch>
            <a:fillRect/>
          </a:stretch>
        </p:blipFill>
        <p:spPr bwMode="auto">
          <a:xfrm>
            <a:off x="228600" y="1876425"/>
            <a:ext cx="35052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descr="soviet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0600" y="3429000"/>
            <a:ext cx="23622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Rectangle 6"/>
          <p:cNvSpPr>
            <a:spLocks noChangeArrowheads="1"/>
          </p:cNvSpPr>
          <p:nvPr/>
        </p:nvSpPr>
        <p:spPr bwMode="auto">
          <a:xfrm>
            <a:off x="76200" y="1752600"/>
            <a:ext cx="4267200" cy="472440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endParaRPr lang="en-US" altLang="lt-LT" sz="1800"/>
          </a:p>
        </p:txBody>
      </p:sp>
      <p:sp>
        <p:nvSpPr>
          <p:cNvPr id="40967" name="Rectangle 7"/>
          <p:cNvSpPr>
            <a:spLocks noChangeArrowheads="1"/>
          </p:cNvSpPr>
          <p:nvPr/>
        </p:nvSpPr>
        <p:spPr bwMode="auto">
          <a:xfrm>
            <a:off x="4724400" y="1752600"/>
            <a:ext cx="4267200" cy="472440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endParaRPr lang="en-US" altLang="lt-LT" sz="1800"/>
          </a:p>
        </p:txBody>
      </p:sp>
      <p:pic>
        <p:nvPicPr>
          <p:cNvPr id="40968" name="Picture 8" descr="Hammer &amp; Sickle and swastika">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t="3271" b="3271"/>
          <a:stretch>
            <a:fillRect/>
          </a:stretch>
        </p:blipFill>
        <p:spPr bwMode="auto">
          <a:xfrm>
            <a:off x="4827588" y="4953000"/>
            <a:ext cx="12684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9" descr="ussr_prg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02513" y="4800600"/>
            <a:ext cx="1465262"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10" descr="File:Soviet coat of arms.sv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91400" y="1809750"/>
            <a:ext cx="1506538"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1" name="Rectangle 11"/>
          <p:cNvSpPr>
            <a:spLocks noChangeArrowheads="1"/>
          </p:cNvSpPr>
          <p:nvPr/>
        </p:nvSpPr>
        <p:spPr bwMode="auto">
          <a:xfrm>
            <a:off x="0" y="0"/>
            <a:ext cx="9144000" cy="1676400"/>
          </a:xfrm>
          <a:prstGeom prst="rect">
            <a:avLst/>
          </a:prstGeom>
          <a:solidFill>
            <a:srgbClr val="FF00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lt-LT" sz="4000" dirty="0">
                <a:solidFill>
                  <a:schemeClr val="tx2"/>
                </a:solidFill>
              </a:rPr>
              <a:t>PA</a:t>
            </a:r>
            <a:r>
              <a:rPr lang="lt-LT" altLang="lt-LT" sz="4000" dirty="0">
                <a:solidFill>
                  <a:schemeClr val="tx2"/>
                </a:solidFill>
              </a:rPr>
              <a:t>Ž</a:t>
            </a:r>
            <a:r>
              <a:rPr lang="en-US" altLang="lt-LT" sz="4000" dirty="0">
                <a:solidFill>
                  <a:schemeClr val="tx2"/>
                </a:solidFill>
              </a:rPr>
              <a:t>EIDIMAS</a:t>
            </a:r>
            <a:r>
              <a:rPr lang="lt-LT" altLang="lt-LT" sz="4000" dirty="0">
                <a:solidFill>
                  <a:schemeClr val="tx2"/>
                </a:solidFill>
              </a:rPr>
              <a:t> </a:t>
            </a:r>
            <a:r>
              <a:rPr lang="en-US" altLang="lt-LT" sz="4000" dirty="0">
                <a:solidFill>
                  <a:schemeClr val="tx2"/>
                </a:solidFill>
              </a:rPr>
              <a:t>!</a:t>
            </a:r>
            <a:r>
              <a:rPr lang="lt-LT" altLang="lt-LT" sz="4000" dirty="0">
                <a:solidFill>
                  <a:schemeClr val="tx2"/>
                </a:solidFill>
              </a:rPr>
              <a:t/>
            </a:r>
            <a:br>
              <a:rPr lang="lt-LT" altLang="lt-LT" sz="4000" dirty="0">
                <a:solidFill>
                  <a:schemeClr val="tx2"/>
                </a:solidFill>
              </a:rPr>
            </a:br>
            <a:r>
              <a:rPr lang="lt-LT" altLang="lt-LT" sz="1200" b="1" dirty="0">
                <a:solidFill>
                  <a:schemeClr val="tx2"/>
                </a:solidFill>
              </a:rPr>
              <a:t>Dėl atsakomybės už </a:t>
            </a:r>
            <a:r>
              <a:rPr lang="lt-LT" altLang="lt-LT" sz="1200" b="1" dirty="0"/>
              <a:t>nacistinių ar komunistinių simbolių</a:t>
            </a:r>
            <a:r>
              <a:rPr lang="lt-LT" altLang="lt-LT" sz="1200" b="1" dirty="0">
                <a:solidFill>
                  <a:schemeClr val="tx2"/>
                </a:solidFill>
              </a:rPr>
              <a:t> platinimą ar demonstravimą </a:t>
            </a:r>
            <a:br>
              <a:rPr lang="lt-LT" altLang="lt-LT" sz="1200" b="1" dirty="0">
                <a:solidFill>
                  <a:schemeClr val="tx2"/>
                </a:solidFill>
              </a:rPr>
            </a:br>
            <a:r>
              <a:rPr lang="lt-LT" altLang="lt-LT" sz="1200" b="1" dirty="0">
                <a:solidFill>
                  <a:schemeClr val="tx2"/>
                </a:solidFill>
              </a:rPr>
              <a:t>(ATPK 188</a:t>
            </a:r>
            <a:r>
              <a:rPr lang="lt-LT" altLang="lt-LT" sz="1200" b="1" baseline="30000" dirty="0">
                <a:solidFill>
                  <a:schemeClr val="tx2"/>
                </a:solidFill>
              </a:rPr>
              <a:t>18 </a:t>
            </a:r>
            <a:r>
              <a:rPr lang="lt-LT" altLang="lt-LT" sz="1200" b="1" dirty="0">
                <a:solidFill>
                  <a:schemeClr val="tx2"/>
                </a:solidFill>
              </a:rPr>
              <a:t>straipsnis)</a:t>
            </a:r>
            <a:r>
              <a:rPr lang="en-US" altLang="lt-LT" sz="1200" b="1" dirty="0">
                <a:solidFill>
                  <a:schemeClr val="tx2"/>
                </a:solidFill>
              </a:rPr>
              <a:t/>
            </a:r>
            <a:br>
              <a:rPr lang="en-US" altLang="lt-LT" sz="1200" b="1" dirty="0">
                <a:solidFill>
                  <a:schemeClr val="tx2"/>
                </a:solidFill>
              </a:rPr>
            </a:br>
            <a:endParaRPr lang="en-US" altLang="lt-LT" sz="1200" b="1" baseline="30000" dirty="0">
              <a:solidFill>
                <a:schemeClr val="tx2"/>
              </a:solidFill>
            </a:endParaRPr>
          </a:p>
        </p:txBody>
      </p:sp>
      <p:sp>
        <p:nvSpPr>
          <p:cNvPr id="40972" name="Text Box 12"/>
          <p:cNvSpPr txBox="1">
            <a:spLocks noChangeArrowheads="1"/>
          </p:cNvSpPr>
          <p:nvPr/>
        </p:nvSpPr>
        <p:spPr bwMode="auto">
          <a:xfrm>
            <a:off x="4343400" y="3810000"/>
            <a:ext cx="685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altLang="lt-LT" sz="3600" b="1">
                <a:cs typeface="Arial" charset="0"/>
              </a:rPr>
              <a:t>=</a:t>
            </a:r>
            <a:endParaRPr lang="lt-LT" altLang="lt-LT" sz="3600" b="1">
              <a:cs typeface="Arial" charset="0"/>
            </a:endParaRPr>
          </a:p>
        </p:txBody>
      </p:sp>
    </p:spTree>
    <p:extLst>
      <p:ext uri="{BB962C8B-B14F-4D97-AF65-F5344CB8AC3E}">
        <p14:creationId xmlns:p14="http://schemas.microsoft.com/office/powerpoint/2010/main" val="35182536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6458" t="19444" r="15070" b="16531"/>
          <a:stretch>
            <a:fillRect/>
          </a:stretch>
        </p:blipFill>
        <p:spPr bwMode="auto">
          <a:xfrm>
            <a:off x="0" y="0"/>
            <a:ext cx="8991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48849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idx="1"/>
          </p:nvPr>
        </p:nvSpPr>
        <p:spPr/>
        <p:txBody>
          <a:bodyPr/>
          <a:lstStyle/>
          <a:p>
            <a:r>
              <a:rPr lang="lt-LT" b="1" dirty="0"/>
              <a:t>Kad lietuviai nuo seno naudojo raitelio (Vyčio) ženklą, mums byloja archeologiniai radiniai liudijantys, jog mūsų protėviai jau X-XI a., puošėsi amuletais su raitelio atvaizdais.</a:t>
            </a:r>
          </a:p>
          <a:p>
            <a:r>
              <a:rPr lang="lt-LT" b="1" dirty="0"/>
              <a:t>Istorikai mini tariamą- neišlikusį karaliaus Mindaugo antspaudą, kuriame atvaizduotas raitelis su pakeltu kalaviju, rankoje laikomu skydu.</a:t>
            </a:r>
          </a:p>
          <a:p>
            <a:endParaRPr lang="lt-LT"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4328" y="188640"/>
            <a:ext cx="1391585" cy="1175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6200" y="76200"/>
            <a:ext cx="1183432" cy="1299704"/>
          </a:xfrm>
          <a:prstGeom prst="rect">
            <a:avLst/>
          </a:prstGeom>
          <a:noFill/>
          <a:ln w="9525">
            <a:noFill/>
            <a:miter lim="800000"/>
            <a:headEnd/>
            <a:tailEnd/>
          </a:ln>
        </p:spPr>
      </p:pic>
    </p:spTree>
    <p:extLst>
      <p:ext uri="{BB962C8B-B14F-4D97-AF65-F5344CB8AC3E}">
        <p14:creationId xmlns:p14="http://schemas.microsoft.com/office/powerpoint/2010/main" val="30424215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endParaRPr lang="lt-LT"/>
          </a:p>
        </p:txBody>
      </p:sp>
      <p:sp>
        <p:nvSpPr>
          <p:cNvPr id="3" name="Turinio vietos rezervavimo ženklas 2"/>
          <p:cNvSpPr>
            <a:spLocks noGrp="1"/>
          </p:cNvSpPr>
          <p:nvPr>
            <p:ph idx="1"/>
          </p:nvPr>
        </p:nvSpPr>
        <p:spPr/>
        <p:txBody>
          <a:bodyPr/>
          <a:lstStyle/>
          <a:p>
            <a:endParaRPr lang="lt-LT" dirty="0"/>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21229"/>
            <a:ext cx="7920880" cy="6691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5154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idx="1"/>
          </p:nvPr>
        </p:nvSpPr>
        <p:spPr/>
        <p:txBody>
          <a:bodyPr/>
          <a:lstStyle/>
          <a:p>
            <a:endParaRPr lang="lt-LT" dirty="0"/>
          </a:p>
          <a:p>
            <a:pPr marL="0" marR="0">
              <a:spcBef>
                <a:spcPts val="0"/>
              </a:spcBef>
              <a:spcAft>
                <a:spcPts val="0"/>
              </a:spcAft>
              <a:buFont typeface="+mj-lt"/>
              <a:buAutoNum type="arabicPeriod"/>
            </a:pPr>
            <a:endParaRPr lang="lt-LT" dirty="0">
              <a:solidFill>
                <a:srgbClr val="DD4B39"/>
              </a:solidFill>
            </a:endParaRPr>
          </a:p>
          <a:p>
            <a:endParaRPr lang="lt-LT"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9546" y="1844823"/>
            <a:ext cx="4221910" cy="4976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8585" y="945345"/>
            <a:ext cx="3089840" cy="5912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292081" y="332656"/>
            <a:ext cx="3600400" cy="400110"/>
          </a:xfrm>
          <a:prstGeom prst="rect">
            <a:avLst/>
          </a:prstGeom>
          <a:noFill/>
        </p:spPr>
        <p:txBody>
          <a:bodyPr wrap="square" rtlCol="0">
            <a:spAutoFit/>
          </a:bodyPr>
          <a:lstStyle/>
          <a:p>
            <a:r>
              <a:rPr lang="lt-LT" sz="2000" b="1" dirty="0" smtClean="0"/>
              <a:t>LIETUVOS HERBAS XV a. </a:t>
            </a:r>
            <a:endParaRPr lang="lt-LT" sz="2000" b="1" dirty="0"/>
          </a:p>
        </p:txBody>
      </p:sp>
      <p:sp>
        <p:nvSpPr>
          <p:cNvPr id="5" name="TextBox 4"/>
          <p:cNvSpPr txBox="1"/>
          <p:nvPr/>
        </p:nvSpPr>
        <p:spPr>
          <a:xfrm>
            <a:off x="1" y="188640"/>
            <a:ext cx="5158584" cy="1477328"/>
          </a:xfrm>
          <a:prstGeom prst="rect">
            <a:avLst/>
          </a:prstGeom>
          <a:noFill/>
        </p:spPr>
        <p:txBody>
          <a:bodyPr wrap="square" rtlCol="0">
            <a:spAutoFit/>
          </a:bodyPr>
          <a:lstStyle/>
          <a:p>
            <a:r>
              <a:rPr lang="lt-LT" b="1" dirty="0" smtClean="0"/>
              <a:t>Vytauto </a:t>
            </a:r>
            <a:r>
              <a:rPr lang="lt-LT" b="1" dirty="0"/>
              <a:t>ir Švitrigailos vėliavos herbas. XV a. Vokietijos </a:t>
            </a:r>
            <a:r>
              <a:rPr lang="lt-LT" b="1" dirty="0" err="1"/>
              <a:t>herbyne</a:t>
            </a:r>
            <a:r>
              <a:rPr lang="lt-LT" b="1" dirty="0"/>
              <a:t>. 1394 m. vokiečių kronikininkas mini 6 iš </a:t>
            </a:r>
            <a:r>
              <a:rPr lang="lt-LT" b="1" dirty="0" smtClean="0"/>
              <a:t>Vytauto </a:t>
            </a:r>
            <a:r>
              <a:rPr lang="lt-LT" b="1" dirty="0"/>
              <a:t>atimtas vėliavas. Kitoje vietoje kronikininkas mini žuvusius „500 ginkluotų vyrų, buvusių su Vytauto vėliava“</a:t>
            </a:r>
          </a:p>
        </p:txBody>
      </p:sp>
    </p:spTree>
    <p:extLst>
      <p:ext uri="{BB962C8B-B14F-4D97-AF65-F5344CB8AC3E}">
        <p14:creationId xmlns:p14="http://schemas.microsoft.com/office/powerpoint/2010/main" val="2425800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Users\kuki\Desktop\raiteliai_3.jpg"/>
          <p:cNvPicPr>
            <a:picLocks noChangeAspect="1" noChangeArrowheads="1"/>
          </p:cNvPicPr>
          <p:nvPr/>
        </p:nvPicPr>
        <p:blipFill>
          <a:blip r:embed="rId2" cstate="print"/>
          <a:srcRect/>
          <a:stretch>
            <a:fillRect/>
          </a:stretch>
        </p:blipFill>
        <p:spPr bwMode="auto">
          <a:xfrm>
            <a:off x="179512" y="1700808"/>
            <a:ext cx="2643577" cy="4032449"/>
          </a:xfrm>
          <a:prstGeom prst="rect">
            <a:avLst/>
          </a:prstGeom>
          <a:noFill/>
        </p:spPr>
      </p:pic>
      <p:pic>
        <p:nvPicPr>
          <p:cNvPr id="57347" name="Picture 3" descr="C:\Users\kuki\Desktop\zalgirio-musis-2012-kam-d-babensko-nuotr.jpg"/>
          <p:cNvPicPr>
            <a:picLocks noChangeAspect="1" noChangeArrowheads="1"/>
          </p:cNvPicPr>
          <p:nvPr/>
        </p:nvPicPr>
        <p:blipFill>
          <a:blip r:embed="rId3" cstate="print"/>
          <a:srcRect/>
          <a:stretch>
            <a:fillRect/>
          </a:stretch>
        </p:blipFill>
        <p:spPr bwMode="auto">
          <a:xfrm>
            <a:off x="2746535" y="1196752"/>
            <a:ext cx="6397465" cy="5661248"/>
          </a:xfrm>
          <a:prstGeom prst="rect">
            <a:avLst/>
          </a:prstGeom>
          <a:noFill/>
        </p:spPr>
      </p:pic>
      <p:sp>
        <p:nvSpPr>
          <p:cNvPr id="6" name="TextBox 5"/>
          <p:cNvSpPr txBox="1"/>
          <p:nvPr/>
        </p:nvSpPr>
        <p:spPr>
          <a:xfrm>
            <a:off x="467544" y="188640"/>
            <a:ext cx="8136905" cy="830997"/>
          </a:xfrm>
          <a:prstGeom prst="rect">
            <a:avLst/>
          </a:prstGeom>
          <a:noFill/>
        </p:spPr>
        <p:txBody>
          <a:bodyPr wrap="square" rtlCol="0">
            <a:spAutoFit/>
          </a:bodyPr>
          <a:lstStyle/>
          <a:p>
            <a:pPr algn="ctr"/>
            <a:r>
              <a:rPr lang="lt-LT" sz="2400" b="1" dirty="0" smtClean="0"/>
              <a:t>Žalgirio mūšyje Lietuva turėjo 40 vėliavų: 30 su gediminaičių stulpais ir 10 su Vyčiu</a:t>
            </a:r>
            <a:endParaRPr lang="lt-LT" sz="2400"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6200" y="76200"/>
            <a:ext cx="1179513" cy="1295400"/>
          </a:xfrm>
          <a:prstGeom prst="rect">
            <a:avLst/>
          </a:prstGeom>
          <a:noFill/>
          <a:ln w="9525">
            <a:noFill/>
            <a:miter lim="800000"/>
            <a:headEnd/>
            <a:tailEnd/>
          </a:ln>
        </p:spPr>
      </p:pic>
      <p:sp>
        <p:nvSpPr>
          <p:cNvPr id="3" name="TextBox 2"/>
          <p:cNvSpPr txBox="1"/>
          <p:nvPr/>
        </p:nvSpPr>
        <p:spPr>
          <a:xfrm>
            <a:off x="807705" y="2119302"/>
            <a:ext cx="7880854" cy="2123658"/>
          </a:xfrm>
          <a:prstGeom prst="rect">
            <a:avLst/>
          </a:prstGeom>
          <a:noFill/>
        </p:spPr>
        <p:txBody>
          <a:bodyPr wrap="square" rtlCol="0">
            <a:spAutoFit/>
          </a:bodyPr>
          <a:lstStyle/>
          <a:p>
            <a:pPr algn="ctr"/>
            <a:r>
              <a:rPr lang="lt-LT" sz="4400" b="1" cap="all" dirty="0" smtClean="0">
                <a:latin typeface="Arial" panose="020B0604020202020204" pitchFamily="34" charset="0"/>
                <a:cs typeface="Arial" panose="020B0604020202020204" pitchFamily="34" charset="0"/>
              </a:rPr>
              <a:t>Istoriniai simboliai ir jų svarba tapatybės formavimui</a:t>
            </a:r>
            <a:endParaRPr lang="lt-LT" sz="4400" b="1" cap="al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60164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idx="1"/>
          </p:nvPr>
        </p:nvSpPr>
        <p:spPr/>
        <p:txBody>
          <a:bodyPr/>
          <a:lstStyle/>
          <a:p>
            <a:pPr marL="0" marR="0">
              <a:spcBef>
                <a:spcPts val="0"/>
              </a:spcBef>
              <a:spcAft>
                <a:spcPts val="0"/>
              </a:spcAft>
              <a:buFont typeface="+mj-lt"/>
              <a:buAutoNum type="arabicPeriod"/>
            </a:pPr>
            <a:endParaRPr lang="lt-LT" dirty="0">
              <a:solidFill>
                <a:srgbClr val="DD4B39"/>
              </a:solidFill>
            </a:endParaRPr>
          </a:p>
          <a:p>
            <a:endParaRPr lang="lt-LT" dirty="0"/>
          </a:p>
        </p:txBody>
      </p:sp>
      <p:pic>
        <p:nvPicPr>
          <p:cNvPr id="512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24744"/>
            <a:ext cx="4567927" cy="4933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23528" y="332657"/>
            <a:ext cx="3888432" cy="461665"/>
          </a:xfrm>
          <a:prstGeom prst="rect">
            <a:avLst/>
          </a:prstGeom>
          <a:noFill/>
        </p:spPr>
        <p:txBody>
          <a:bodyPr wrap="square" rtlCol="0">
            <a:spAutoFit/>
          </a:bodyPr>
          <a:lstStyle/>
          <a:p>
            <a:pPr algn="ctr"/>
            <a:r>
              <a:rPr lang="lt-LT" sz="2400" b="1" dirty="0" smtClean="0"/>
              <a:t>TRAKŲ ŽEMĖS HERBAS</a:t>
            </a:r>
            <a:endParaRPr lang="lt-LT" sz="2400" b="1" dirty="0"/>
          </a:p>
        </p:txBody>
      </p:sp>
      <p:sp>
        <p:nvSpPr>
          <p:cNvPr id="9" name="TextBox 8"/>
          <p:cNvSpPr txBox="1"/>
          <p:nvPr/>
        </p:nvSpPr>
        <p:spPr>
          <a:xfrm>
            <a:off x="4716016" y="332656"/>
            <a:ext cx="4104456" cy="830997"/>
          </a:xfrm>
          <a:prstGeom prst="rect">
            <a:avLst/>
          </a:prstGeom>
          <a:noFill/>
        </p:spPr>
        <p:txBody>
          <a:bodyPr wrap="square" rtlCol="0">
            <a:spAutoFit/>
          </a:bodyPr>
          <a:lstStyle/>
          <a:p>
            <a:pPr algn="ctr"/>
            <a:r>
              <a:rPr lang="lt-LT" sz="2400" b="1" dirty="0" smtClean="0"/>
              <a:t>LDK VYTAUTO DENARAS </a:t>
            </a:r>
          </a:p>
          <a:p>
            <a:pPr algn="ctr"/>
            <a:r>
              <a:rPr lang="lt-LT" sz="2400" b="1" dirty="0" smtClean="0"/>
              <a:t>1410 -1430</a:t>
            </a:r>
            <a:endParaRPr lang="lt-LT" sz="2400" b="1" dirty="0"/>
          </a:p>
        </p:txBody>
      </p:sp>
      <p:pic>
        <p:nvPicPr>
          <p:cNvPr id="1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7927" y="1196752"/>
            <a:ext cx="4454431" cy="5097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4999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Users\aukse.usiene\Desktop\Gedimino stulpa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932" y="1124744"/>
            <a:ext cx="4392748" cy="4680520"/>
          </a:xfrm>
          <a:prstGeom prst="rect">
            <a:avLst/>
          </a:prstGeom>
          <a:noFill/>
          <a:extLst>
            <a:ext uri="{909E8E84-426E-40DD-AFC4-6F175D3DCCD1}">
              <a14:hiddenFill xmlns:a14="http://schemas.microsoft.com/office/drawing/2010/main">
                <a:solidFill>
                  <a:srgbClr val="FFFFFF"/>
                </a:solidFill>
              </a14:hiddenFill>
            </a:ext>
          </a:extLst>
        </p:spPr>
      </p:pic>
      <p:pic>
        <p:nvPicPr>
          <p:cNvPr id="26627" name="Picture 3" descr="http://t1.gstatic.com/images?q=tbn:ANd9GcR_CSB9c18dDRnKDMmbZVMeg0N0yzbqn0qaVY3D3_HZD_9HagrJcQ"/>
          <p:cNvPicPr>
            <a:picLocks noChangeAspect="1" noChangeArrowheads="1"/>
          </p:cNvPicPr>
          <p:nvPr/>
        </p:nvPicPr>
        <p:blipFill>
          <a:blip r:embed="rId3" cstate="print"/>
          <a:srcRect/>
          <a:stretch>
            <a:fillRect/>
          </a:stretch>
        </p:blipFill>
        <p:spPr bwMode="auto">
          <a:xfrm>
            <a:off x="4499992" y="980728"/>
            <a:ext cx="4499992" cy="4759606"/>
          </a:xfrm>
          <a:prstGeom prst="rect">
            <a:avLst/>
          </a:prstGeom>
          <a:noFill/>
        </p:spPr>
      </p:pic>
    </p:spTree>
    <p:extLst>
      <p:ext uri="{BB962C8B-B14F-4D97-AF65-F5344CB8AC3E}">
        <p14:creationId xmlns:p14="http://schemas.microsoft.com/office/powerpoint/2010/main" val="14302789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idx="1"/>
          </p:nvPr>
        </p:nvSpPr>
        <p:spPr/>
        <p:txBody>
          <a:bodyPr/>
          <a:lstStyle/>
          <a:p>
            <a:endParaRPr lang="lt-LT" dirty="0"/>
          </a:p>
          <a:p>
            <a:endParaRPr lang="lt-LT" dirty="0"/>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3645024"/>
            <a:ext cx="4311289" cy="3024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1" name="Picture 1" descr="C:\Users\kuki\Desktop\Tauro-apygardos-partizanai-e1327948981634.jpg"/>
          <p:cNvPicPr>
            <a:picLocks noChangeAspect="1" noChangeArrowheads="1"/>
          </p:cNvPicPr>
          <p:nvPr/>
        </p:nvPicPr>
        <p:blipFill>
          <a:blip r:embed="rId3" cstate="print"/>
          <a:srcRect/>
          <a:stretch>
            <a:fillRect/>
          </a:stretch>
        </p:blipFill>
        <p:spPr bwMode="auto">
          <a:xfrm>
            <a:off x="4572000" y="188640"/>
            <a:ext cx="4104456" cy="4358424"/>
          </a:xfrm>
          <a:prstGeom prst="rect">
            <a:avLst/>
          </a:prstGeom>
          <a:noFill/>
        </p:spPr>
      </p:pic>
      <p:pic>
        <p:nvPicPr>
          <p:cNvPr id="25602" name="Picture 2" descr="C:\Users\kuki\Desktop\kraujalis.jpg"/>
          <p:cNvPicPr>
            <a:picLocks noChangeAspect="1" noChangeArrowheads="1"/>
          </p:cNvPicPr>
          <p:nvPr/>
        </p:nvPicPr>
        <p:blipFill>
          <a:blip r:embed="rId4" cstate="print"/>
          <a:srcRect/>
          <a:stretch>
            <a:fillRect/>
          </a:stretch>
        </p:blipFill>
        <p:spPr bwMode="auto">
          <a:xfrm>
            <a:off x="4476750" y="3861048"/>
            <a:ext cx="4667250" cy="2762250"/>
          </a:xfrm>
          <a:prstGeom prst="rect">
            <a:avLst/>
          </a:prstGeom>
          <a:noFill/>
        </p:spPr>
      </p:pic>
      <p:pic>
        <p:nvPicPr>
          <p:cNvPr id="25604" name="Picture 4" descr="http://alkas.lt/wp-content/uploads/2011/03/partizanai2.jpg"/>
          <p:cNvPicPr>
            <a:picLocks noChangeAspect="1" noChangeArrowheads="1"/>
          </p:cNvPicPr>
          <p:nvPr/>
        </p:nvPicPr>
        <p:blipFill>
          <a:blip r:embed="rId5" cstate="print"/>
          <a:srcRect/>
          <a:stretch>
            <a:fillRect/>
          </a:stretch>
        </p:blipFill>
        <p:spPr bwMode="auto">
          <a:xfrm>
            <a:off x="0" y="332656"/>
            <a:ext cx="4584893" cy="3024336"/>
          </a:xfrm>
          <a:prstGeom prst="rect">
            <a:avLst/>
          </a:prstGeom>
          <a:noFill/>
        </p:spPr>
      </p:pic>
    </p:spTree>
    <p:extLst>
      <p:ext uri="{BB962C8B-B14F-4D97-AF65-F5344CB8AC3E}">
        <p14:creationId xmlns:p14="http://schemas.microsoft.com/office/powerpoint/2010/main" val="1564504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a:bodyPr>
          <a:lstStyle/>
          <a:p>
            <a:r>
              <a:rPr lang="lt-LT" sz="3600" b="1" dirty="0" smtClean="0"/>
              <a:t>LIETUVOS PARTIZANŲ NAUDOTI ŽENKLAI</a:t>
            </a:r>
            <a:endParaRPr lang="lt-LT" sz="3600" b="1" dirty="0"/>
          </a:p>
        </p:txBody>
      </p:sp>
      <p:sp>
        <p:nvSpPr>
          <p:cNvPr id="3" name="Turinio vietos rezervavimo ženklas 2"/>
          <p:cNvSpPr>
            <a:spLocks noGrp="1"/>
          </p:cNvSpPr>
          <p:nvPr>
            <p:ph idx="1"/>
          </p:nvPr>
        </p:nvSpPr>
        <p:spPr/>
        <p:txBody>
          <a:bodyPr/>
          <a:lstStyle/>
          <a:p>
            <a:endParaRPr lang="lt-LT" dirty="0"/>
          </a:p>
        </p:txBody>
      </p:sp>
      <p:pic>
        <p:nvPicPr>
          <p:cNvPr id="16386" name="Picture 2" descr="D:\Users\aukse.usiene\AppData\Local\Microsoft\Windows\Temporary Internet Files\Content.Outlook\T3UQM1BR\HYWDZKRGE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1385392"/>
            <a:ext cx="4007401" cy="5472608"/>
          </a:xfrm>
          <a:prstGeom prst="rect">
            <a:avLst/>
          </a:prstGeom>
          <a:noFill/>
          <a:extLst>
            <a:ext uri="{909E8E84-426E-40DD-AFC4-6F175D3DCCD1}">
              <a14:hiddenFill xmlns:a14="http://schemas.microsoft.com/office/drawing/2010/main">
                <a:solidFill>
                  <a:srgbClr val="FFFFFF"/>
                </a:solidFill>
              </a14:hiddenFill>
            </a:ext>
          </a:extLst>
        </p:spPr>
      </p:pic>
      <p:pic>
        <p:nvPicPr>
          <p:cNvPr id="1638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385392"/>
            <a:ext cx="5004048" cy="5536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40096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4134" name="Group 19"/>
          <p:cNvGrpSpPr>
            <a:grpSpLocks/>
          </p:cNvGrpSpPr>
          <p:nvPr/>
        </p:nvGrpSpPr>
        <p:grpSpPr bwMode="auto">
          <a:xfrm>
            <a:off x="2051720" y="44624"/>
            <a:ext cx="4896544" cy="3384376"/>
            <a:chOff x="3120" y="2304"/>
            <a:chExt cx="2640" cy="1920"/>
          </a:xfrm>
        </p:grpSpPr>
        <p:pic>
          <p:nvPicPr>
            <p:cNvPr id="944135"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6" y="2304"/>
              <a:ext cx="1294" cy="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4136"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0" y="2312"/>
              <a:ext cx="1391"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44137" name="Group 11"/>
          <p:cNvGrpSpPr>
            <a:grpSpLocks/>
          </p:cNvGrpSpPr>
          <p:nvPr/>
        </p:nvGrpSpPr>
        <p:grpSpPr bwMode="auto">
          <a:xfrm>
            <a:off x="2123728" y="3501008"/>
            <a:ext cx="4860032" cy="3284984"/>
            <a:chOff x="192" y="482"/>
            <a:chExt cx="5092" cy="3790"/>
          </a:xfrm>
        </p:grpSpPr>
        <p:pic>
          <p:nvPicPr>
            <p:cNvPr id="94413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 y="482"/>
              <a:ext cx="2623" cy="3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413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60" y="486"/>
              <a:ext cx="2224" cy="1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414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60" y="2526"/>
              <a:ext cx="2224"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799762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7540" name="Picture 4" descr="401px-Poster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76672"/>
            <a:ext cx="4355976" cy="6076766"/>
          </a:xfrm>
          <a:prstGeom prst="rect">
            <a:avLst/>
          </a:prstGeom>
          <a:noFill/>
          <a:extLst>
            <a:ext uri="{909E8E84-426E-40DD-AFC4-6F175D3DCCD1}">
              <a14:hiddenFill xmlns:a14="http://schemas.microsoft.com/office/drawing/2010/main">
                <a:solidFill>
                  <a:srgbClr val="FFFFFF"/>
                </a:solidFill>
              </a14:hiddenFill>
            </a:ext>
          </a:extLst>
        </p:spPr>
      </p:pic>
      <p:pic>
        <p:nvPicPr>
          <p:cNvPr id="121754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476672"/>
            <a:ext cx="4413657" cy="59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5904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3202" name="Rectangle 2"/>
          <p:cNvSpPr>
            <a:spLocks noGrp="1" noChangeArrowheads="1"/>
          </p:cNvSpPr>
          <p:nvPr>
            <p:ph type="title"/>
          </p:nvPr>
        </p:nvSpPr>
        <p:spPr/>
        <p:txBody>
          <a:bodyPr/>
          <a:lstStyle/>
          <a:p>
            <a:r>
              <a:rPr lang="lt-LT" altLang="lt-LT" smtClean="0"/>
              <a:t>„Kaip gera kolchoze“</a:t>
            </a:r>
            <a:endParaRPr lang="en-US" altLang="lt-LT" smtClean="0"/>
          </a:p>
        </p:txBody>
      </p:sp>
      <p:pic>
        <p:nvPicPr>
          <p:cNvPr id="120320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447800"/>
            <a:ext cx="3962400" cy="510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3204" name="Picture 4" descr="pos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6200" y="1447800"/>
            <a:ext cx="33528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967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1938" name="Picture 2" descr="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0"/>
            <a:ext cx="484663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6721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62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15265"/>
            <a:ext cx="4320480" cy="6873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05168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Users\kuki\Desktop\KELIAS-I-LAISVE_imagelarge.jpg"/>
          <p:cNvPicPr>
            <a:picLocks noGrp="1" noChangeAspect="1" noChangeArrowheads="1"/>
          </p:cNvPicPr>
          <p:nvPr>
            <p:ph idx="1"/>
          </p:nvPr>
        </p:nvPicPr>
        <p:blipFill>
          <a:blip r:embed="rId2" cstate="print"/>
          <a:srcRect/>
          <a:stretch>
            <a:fillRect/>
          </a:stretch>
        </p:blipFill>
        <p:spPr bwMode="auto">
          <a:xfrm>
            <a:off x="-1" y="0"/>
            <a:ext cx="5998159" cy="3963070"/>
          </a:xfrm>
          <a:prstGeom prst="rect">
            <a:avLst/>
          </a:prstGeom>
          <a:noFill/>
        </p:spPr>
      </p:pic>
      <p:pic>
        <p:nvPicPr>
          <p:cNvPr id="61443" name="Picture 3" descr="C:\Users\kuki\Desktop\trispalvė.jpg"/>
          <p:cNvPicPr>
            <a:picLocks noChangeAspect="1" noChangeArrowheads="1"/>
          </p:cNvPicPr>
          <p:nvPr/>
        </p:nvPicPr>
        <p:blipFill>
          <a:blip r:embed="rId3" cstate="print"/>
          <a:srcRect/>
          <a:stretch>
            <a:fillRect/>
          </a:stretch>
        </p:blipFill>
        <p:spPr bwMode="auto">
          <a:xfrm>
            <a:off x="6012160" y="0"/>
            <a:ext cx="3131840" cy="4706317"/>
          </a:xfrm>
          <a:prstGeom prst="rect">
            <a:avLst/>
          </a:prstGeom>
          <a:noFill/>
        </p:spPr>
      </p:pic>
      <p:pic>
        <p:nvPicPr>
          <p:cNvPr id="61444" name="Picture 4" descr="C:\Users\kuki\Desktop\baltijos.jpg"/>
          <p:cNvPicPr>
            <a:picLocks noChangeAspect="1" noChangeArrowheads="1"/>
          </p:cNvPicPr>
          <p:nvPr/>
        </p:nvPicPr>
        <p:blipFill>
          <a:blip r:embed="rId4" cstate="print"/>
          <a:srcRect/>
          <a:stretch>
            <a:fillRect/>
          </a:stretch>
        </p:blipFill>
        <p:spPr bwMode="auto">
          <a:xfrm>
            <a:off x="0" y="3933056"/>
            <a:ext cx="5993897" cy="2924943"/>
          </a:xfrm>
          <a:prstGeom prst="rect">
            <a:avLst/>
          </a:prstGeom>
          <a:noFill/>
        </p:spPr>
      </p:pic>
      <p:pic>
        <p:nvPicPr>
          <p:cNvPr id="61446" name="Picture 6" descr="http://g.diena.lt/00/01/0182fd.jpg"/>
          <p:cNvPicPr>
            <a:picLocks noChangeAspect="1" noChangeArrowheads="1"/>
          </p:cNvPicPr>
          <p:nvPr/>
        </p:nvPicPr>
        <p:blipFill>
          <a:blip r:embed="rId5" cstate="print"/>
          <a:srcRect/>
          <a:stretch>
            <a:fillRect/>
          </a:stretch>
        </p:blipFill>
        <p:spPr bwMode="auto">
          <a:xfrm>
            <a:off x="6012160" y="4725144"/>
            <a:ext cx="3131840" cy="2132856"/>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6200" y="76200"/>
            <a:ext cx="1179513" cy="1295400"/>
          </a:xfrm>
          <a:prstGeom prst="rect">
            <a:avLst/>
          </a:prstGeom>
          <a:noFill/>
          <a:ln w="9525">
            <a:noFill/>
            <a:miter lim="800000"/>
            <a:headEnd/>
            <a:tailEnd/>
          </a:ln>
        </p:spPr>
      </p:pic>
      <p:sp>
        <p:nvSpPr>
          <p:cNvPr id="4" name="TextBox 3"/>
          <p:cNvSpPr txBox="1"/>
          <p:nvPr/>
        </p:nvSpPr>
        <p:spPr>
          <a:xfrm>
            <a:off x="827583" y="723901"/>
            <a:ext cx="7848873" cy="5632311"/>
          </a:xfrm>
          <a:prstGeom prst="rect">
            <a:avLst/>
          </a:prstGeom>
          <a:noFill/>
        </p:spPr>
        <p:txBody>
          <a:bodyPr wrap="square" rtlCol="0">
            <a:spAutoFit/>
          </a:bodyPr>
          <a:lstStyle/>
          <a:p>
            <a:r>
              <a:rPr lang="lt-LT" b="1" dirty="0" smtClean="0"/>
              <a:t>       </a:t>
            </a:r>
            <a:r>
              <a:rPr lang="lt-LT" sz="2400" b="1" dirty="0" err="1" smtClean="0"/>
              <a:t>Anthony</a:t>
            </a:r>
            <a:r>
              <a:rPr lang="lt-LT" sz="2400" b="1" dirty="0" smtClean="0"/>
              <a:t> </a:t>
            </a:r>
            <a:r>
              <a:rPr lang="lt-LT" sz="2400" b="1" dirty="0" err="1" smtClean="0"/>
              <a:t>Smith</a:t>
            </a:r>
            <a:r>
              <a:rPr lang="lt-LT" sz="2400" b="1" dirty="0" smtClean="0"/>
              <a:t>:</a:t>
            </a:r>
          </a:p>
          <a:p>
            <a:endParaRPr lang="lt-LT" sz="2400" b="1" dirty="0" smtClean="0"/>
          </a:p>
          <a:p>
            <a:pPr marL="285750" indent="-285750" algn="just">
              <a:buFont typeface="Arial" panose="020B0604020202020204" pitchFamily="34" charset="0"/>
              <a:buChar char="•"/>
            </a:pPr>
            <a:r>
              <a:rPr lang="lt-LT" sz="2400" dirty="0" smtClean="0"/>
              <a:t>   </a:t>
            </a:r>
            <a:r>
              <a:rPr lang="lt-LT" sz="2400" b="1" dirty="0" smtClean="0">
                <a:solidFill>
                  <a:srgbClr val="0000FF"/>
                </a:solidFill>
              </a:rPr>
              <a:t>„Pilietinė tapatybė“ </a:t>
            </a:r>
            <a:r>
              <a:rPr lang="lt-LT" sz="2400" dirty="0" smtClean="0"/>
              <a:t>yra tokia, kai </a:t>
            </a:r>
            <a:r>
              <a:rPr lang="lt-LT" sz="2400" dirty="0"/>
              <a:t>individai </a:t>
            </a:r>
            <a:r>
              <a:rPr lang="lt-LT" sz="2400" dirty="0" smtClean="0"/>
              <a:t>savo tautinį </a:t>
            </a:r>
            <a:r>
              <a:rPr lang="lt-LT" sz="2400" dirty="0"/>
              <a:t>tapatumą sieja su </a:t>
            </a:r>
            <a:r>
              <a:rPr lang="lt-LT" sz="2400" b="1" dirty="0">
                <a:solidFill>
                  <a:srgbClr val="0000FF"/>
                </a:solidFill>
              </a:rPr>
              <a:t>pilietiškumo jausmu, pilietinėmis pareigomis bei privilegijomis</a:t>
            </a:r>
            <a:r>
              <a:rPr lang="lt-LT" sz="2400" dirty="0"/>
              <a:t>.</a:t>
            </a:r>
          </a:p>
          <a:p>
            <a:pPr marL="285750" indent="-285750" algn="just">
              <a:buFont typeface="Arial" panose="020B0604020202020204" pitchFamily="34" charset="0"/>
              <a:buChar char="•"/>
            </a:pPr>
            <a:r>
              <a:rPr lang="lt-LT" sz="2400" dirty="0" smtClean="0"/>
              <a:t>   Pagrindiniai </a:t>
            </a:r>
            <a:r>
              <a:rPr lang="lt-LT" sz="2400" dirty="0"/>
              <a:t>veiksniai, sąlygojantys </a:t>
            </a:r>
            <a:r>
              <a:rPr lang="lt-LT" sz="2400" dirty="0" smtClean="0"/>
              <a:t>šį tapatumą</a:t>
            </a:r>
            <a:r>
              <a:rPr lang="lt-LT" sz="2400" dirty="0"/>
              <a:t>, yra labai aiškūs </a:t>
            </a:r>
            <a:r>
              <a:rPr lang="lt-LT" sz="2400" dirty="0" smtClean="0"/>
              <a:t>– </a:t>
            </a:r>
            <a:r>
              <a:rPr lang="lt-LT" sz="2400" dirty="0"/>
              <a:t>buvimas tam tikros valstybės piliečiu, aiškių valstybės ribų pojūtis, aktyvus </a:t>
            </a:r>
            <a:r>
              <a:rPr lang="lt-LT" sz="2400" dirty="0" smtClean="0"/>
              <a:t>pilietinis dalyvavimas</a:t>
            </a:r>
            <a:r>
              <a:rPr lang="lt-LT" sz="2400" dirty="0"/>
              <a:t>, bendra ekonomika ir t. t. </a:t>
            </a:r>
            <a:endParaRPr lang="lt-LT" sz="2400" dirty="0" smtClean="0"/>
          </a:p>
          <a:p>
            <a:pPr marL="285750" indent="-285750" algn="just">
              <a:buFont typeface="Arial" panose="020B0604020202020204" pitchFamily="34" charset="0"/>
              <a:buChar char="•"/>
            </a:pPr>
            <a:r>
              <a:rPr lang="lt-LT" sz="2400" dirty="0" smtClean="0"/>
              <a:t>   Kita </a:t>
            </a:r>
            <a:r>
              <a:rPr lang="lt-LT" sz="2400" dirty="0"/>
              <a:t>tapatumo forma – </a:t>
            </a:r>
            <a:r>
              <a:rPr lang="lt-LT" sz="2400" b="1" dirty="0">
                <a:solidFill>
                  <a:srgbClr val="0000FF"/>
                </a:solidFill>
              </a:rPr>
              <a:t>„etninė / kultūrinė“ </a:t>
            </a:r>
            <a:r>
              <a:rPr lang="lt-LT" sz="2400" dirty="0" smtClean="0"/>
              <a:t>nėra tokia </a:t>
            </a:r>
            <a:r>
              <a:rPr lang="lt-LT" sz="2400" dirty="0"/>
              <a:t>formali</a:t>
            </a:r>
            <a:r>
              <a:rPr lang="lt-LT" sz="2400" dirty="0" smtClean="0"/>
              <a:t>, </a:t>
            </a:r>
            <a:r>
              <a:rPr lang="lt-LT" sz="2400" dirty="0"/>
              <a:t>šiuo atveju asmens </a:t>
            </a:r>
            <a:r>
              <a:rPr lang="lt-LT" sz="2400" dirty="0">
                <a:solidFill>
                  <a:srgbClr val="0000FF"/>
                </a:solidFill>
              </a:rPr>
              <a:t>tapatumą</a:t>
            </a:r>
            <a:r>
              <a:rPr lang="lt-LT" sz="2400" dirty="0"/>
              <a:t> </a:t>
            </a:r>
            <a:r>
              <a:rPr lang="lt-LT" sz="2400" dirty="0">
                <a:solidFill>
                  <a:srgbClr val="0000FF"/>
                </a:solidFill>
              </a:rPr>
              <a:t>laiduoja kraujo ryšys </a:t>
            </a:r>
            <a:r>
              <a:rPr lang="lt-LT" sz="2400" dirty="0"/>
              <a:t>su tėvynainiais, </a:t>
            </a:r>
            <a:r>
              <a:rPr lang="lt-LT" sz="2400" b="1" dirty="0" smtClean="0">
                <a:solidFill>
                  <a:srgbClr val="0000FF"/>
                </a:solidFill>
              </a:rPr>
              <a:t>bendra kilmė</a:t>
            </a:r>
            <a:r>
              <a:rPr lang="lt-LT" sz="2400" b="1" dirty="0">
                <a:solidFill>
                  <a:srgbClr val="0000FF"/>
                </a:solidFill>
              </a:rPr>
              <a:t>, kalba</a:t>
            </a:r>
            <a:r>
              <a:rPr lang="lt-LT" sz="2400" dirty="0"/>
              <a:t>, </a:t>
            </a:r>
            <a:r>
              <a:rPr lang="lt-LT" sz="2400" dirty="0">
                <a:solidFill>
                  <a:srgbClr val="0000FF"/>
                </a:solidFill>
              </a:rPr>
              <a:t>prieraišumas tėviškei </a:t>
            </a:r>
            <a:r>
              <a:rPr lang="lt-LT" sz="2400" dirty="0"/>
              <a:t>ar net </a:t>
            </a:r>
            <a:r>
              <a:rPr lang="lt-LT" sz="2400" dirty="0">
                <a:solidFill>
                  <a:srgbClr val="0000FF"/>
                </a:solidFill>
              </a:rPr>
              <a:t>moralinės vertybės</a:t>
            </a:r>
            <a:r>
              <a:rPr lang="lt-LT" sz="2400" dirty="0"/>
              <a:t>. </a:t>
            </a:r>
            <a:r>
              <a:rPr lang="lt-LT" sz="2400" dirty="0" smtClean="0"/>
              <a:t>Aiškiai</a:t>
            </a:r>
            <a:r>
              <a:rPr lang="lt-LT" sz="2400" dirty="0"/>
              <a:t> </a:t>
            </a:r>
            <a:r>
              <a:rPr lang="lt-LT" sz="2400" dirty="0" smtClean="0"/>
              <a:t>matyti</a:t>
            </a:r>
            <a:r>
              <a:rPr lang="lt-LT" sz="2400" dirty="0"/>
              <a:t>, jog „etninė / kultūrinė“ tapatumo forma </a:t>
            </a:r>
            <a:r>
              <a:rPr lang="lt-LT" sz="2400" dirty="0" smtClean="0"/>
              <a:t>daugiausiai yra </a:t>
            </a:r>
            <a:r>
              <a:rPr lang="pt-BR" sz="2400" dirty="0" err="1" smtClean="0"/>
              <a:t>paremta</a:t>
            </a:r>
            <a:r>
              <a:rPr lang="pt-BR" sz="2400" dirty="0" smtClean="0"/>
              <a:t> </a:t>
            </a:r>
            <a:r>
              <a:rPr lang="pt-BR" sz="2400" dirty="0" err="1"/>
              <a:t>emociniais</a:t>
            </a:r>
            <a:r>
              <a:rPr lang="pt-BR" sz="2400" dirty="0"/>
              <a:t> </a:t>
            </a:r>
            <a:r>
              <a:rPr lang="pt-BR" sz="2400" dirty="0" err="1" smtClean="0"/>
              <a:t>ryšiais</a:t>
            </a:r>
            <a:r>
              <a:rPr lang="lt-LT" sz="2400" dirty="0" smtClean="0"/>
              <a:t>.</a:t>
            </a:r>
            <a:endParaRPr lang="lt-LT" dirty="0"/>
          </a:p>
        </p:txBody>
      </p:sp>
    </p:spTree>
    <p:extLst>
      <p:ext uri="{BB962C8B-B14F-4D97-AF65-F5344CB8AC3E}">
        <p14:creationId xmlns:p14="http://schemas.microsoft.com/office/powerpoint/2010/main" val="39687964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t0.gstatic.com/images?q=tbn:ANd9GcR-imxwNuYSOxgM4IU8d83T6XifAM8ey3VYW5x5I4ktmfF1OdVu">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212976"/>
            <a:ext cx="4817202" cy="3312368"/>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548680"/>
            <a:ext cx="4476729" cy="597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5" descr="https://encrypted-tbn3.gstatic.com/images?q=tbn:ANd9GcSkvNQiw_SpM7K895QsF_-qT-4q-Y4pBeskbFbmTMjM4Q1GO9NPy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471" y="404664"/>
            <a:ext cx="4262259" cy="280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9818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vaiku kariai"/>
          <p:cNvPicPr>
            <a:picLocks noChangeAspect="1" noChangeArrowheads="1"/>
          </p:cNvPicPr>
          <p:nvPr/>
        </p:nvPicPr>
        <p:blipFill>
          <a:blip r:embed="rId2" cstate="print">
            <a:extLst>
              <a:ext uri="{28A0092B-C50C-407E-A947-70E740481C1C}">
                <a14:useLocalDpi xmlns:a14="http://schemas.microsoft.com/office/drawing/2010/main" val="0"/>
              </a:ext>
            </a:extLst>
          </a:blip>
          <a:srcRect r="42000"/>
          <a:stretch>
            <a:fillRect/>
          </a:stretch>
        </p:blipFill>
        <p:spPr bwMode="auto">
          <a:xfrm>
            <a:off x="2807296" y="15149"/>
            <a:ext cx="633670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3" descr="MT7Z5531"/>
          <p:cNvPicPr>
            <a:picLocks noChangeAspect="1" noChangeArrowheads="1"/>
          </p:cNvPicPr>
          <p:nvPr/>
        </p:nvPicPr>
        <p:blipFill>
          <a:blip r:embed="rId3" cstate="print">
            <a:extLst>
              <a:ext uri="{28A0092B-C50C-407E-A947-70E740481C1C}">
                <a14:useLocalDpi xmlns:a14="http://schemas.microsoft.com/office/drawing/2010/main" val="0"/>
              </a:ext>
            </a:extLst>
          </a:blip>
          <a:srcRect l="24008" t="15384" r="26259" b="4575"/>
          <a:stretch>
            <a:fillRect/>
          </a:stretch>
        </p:blipFill>
        <p:spPr bwMode="auto">
          <a:xfrm>
            <a:off x="-32445" y="15149"/>
            <a:ext cx="2839741" cy="6842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77748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34" y="764704"/>
            <a:ext cx="9115466"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71945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2484438" y="188913"/>
            <a:ext cx="6659562" cy="366712"/>
          </a:xfrm>
          <a:prstGeom prst="rect">
            <a:avLst/>
          </a:prstGeom>
          <a:noFill/>
          <a:ln w="9525">
            <a:noFill/>
            <a:miter lim="800000"/>
            <a:headEnd/>
            <a:tailEnd/>
          </a:ln>
        </p:spPr>
        <p:txBody>
          <a:bodyPr>
            <a:spAutoFit/>
          </a:bodyPr>
          <a:lstStyle/>
          <a:p>
            <a:pPr>
              <a:spcBef>
                <a:spcPct val="50000"/>
              </a:spcBef>
            </a:pPr>
            <a:endParaRPr lang="en-US" altLang="en-US" b="1">
              <a:solidFill>
                <a:srgbClr val="000000"/>
              </a:solidFill>
            </a:endParaRPr>
          </a:p>
        </p:txBody>
      </p:sp>
      <p:pic>
        <p:nvPicPr>
          <p:cNvPr id="27651" name="Picture 2" descr="https://fbcdn-sphotos-d-a.akamaihd.net/hphotos-ak-prn2/t1/1235551_504149536329984_915782707_n.png"/>
          <p:cNvPicPr>
            <a:picLocks noChangeAspect="1" noChangeArrowheads="1"/>
          </p:cNvPicPr>
          <p:nvPr/>
        </p:nvPicPr>
        <p:blipFill>
          <a:blip r:embed="rId3" cstate="print"/>
          <a:srcRect/>
          <a:stretch>
            <a:fillRect/>
          </a:stretch>
        </p:blipFill>
        <p:spPr bwMode="auto">
          <a:xfrm>
            <a:off x="130288" y="321864"/>
            <a:ext cx="8762192" cy="6056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2484438" y="188913"/>
            <a:ext cx="6659562" cy="366712"/>
          </a:xfrm>
          <a:prstGeom prst="rect">
            <a:avLst/>
          </a:prstGeom>
          <a:noFill/>
          <a:ln w="9525">
            <a:noFill/>
            <a:miter lim="800000"/>
            <a:headEnd/>
            <a:tailEnd/>
          </a:ln>
        </p:spPr>
        <p:txBody>
          <a:bodyPr>
            <a:spAutoFit/>
          </a:bodyPr>
          <a:lstStyle/>
          <a:p>
            <a:pPr>
              <a:spcBef>
                <a:spcPct val="50000"/>
              </a:spcBef>
            </a:pPr>
            <a:endParaRPr lang="en-US" altLang="en-US" b="1">
              <a:solidFill>
                <a:srgbClr val="000000"/>
              </a:solidFill>
            </a:endParaRPr>
          </a:p>
        </p:txBody>
      </p:sp>
      <p:pic>
        <p:nvPicPr>
          <p:cNvPr id="26627" name="Picture 2" descr="https://fbcdn-sphotos-c-a.akamaihd.net/hphotos-ak-prn1/t1/1527789_184956548367119_1066249421_n.jpg"/>
          <p:cNvPicPr>
            <a:picLocks noChangeAspect="1" noChangeArrowheads="1"/>
          </p:cNvPicPr>
          <p:nvPr/>
        </p:nvPicPr>
        <p:blipFill>
          <a:blip r:embed="rId3" cstate="print"/>
          <a:srcRect/>
          <a:stretch>
            <a:fillRect/>
          </a:stretch>
        </p:blipFill>
        <p:spPr bwMode="auto">
          <a:xfrm>
            <a:off x="1979613" y="0"/>
            <a:ext cx="5322887"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ChangeArrowheads="1"/>
          </p:cNvSpPr>
          <p:nvPr/>
        </p:nvSpPr>
        <p:spPr bwMode="auto">
          <a:xfrm>
            <a:off x="0" y="548680"/>
            <a:ext cx="9144000" cy="673224"/>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lt-LT" altLang="lt-LT"/>
          </a:p>
        </p:txBody>
      </p:sp>
      <p:sp>
        <p:nvSpPr>
          <p:cNvPr id="21510" name="Rectangle 6"/>
          <p:cNvSpPr>
            <a:spLocks noGrp="1" noChangeArrowheads="1"/>
          </p:cNvSpPr>
          <p:nvPr>
            <p:ph type="body" idx="1"/>
          </p:nvPr>
        </p:nvSpPr>
        <p:spPr>
          <a:xfrm>
            <a:off x="0" y="620688"/>
            <a:ext cx="9144000" cy="5594176"/>
          </a:xfrm>
        </p:spPr>
        <p:txBody>
          <a:bodyPr>
            <a:normAutofit lnSpcReduction="10000"/>
          </a:bodyPr>
          <a:lstStyle/>
          <a:p>
            <a:pPr marL="0" indent="0" algn="ctr">
              <a:lnSpc>
                <a:spcPct val="90000"/>
              </a:lnSpc>
              <a:buNone/>
            </a:pPr>
            <a:r>
              <a:rPr lang="lt-LT" altLang="lt-LT" sz="1800" b="1" dirty="0" smtClean="0">
                <a:solidFill>
                  <a:srgbClr val="FFFF00"/>
                </a:solidFill>
              </a:rPr>
              <a:t> </a:t>
            </a:r>
            <a:r>
              <a:rPr lang="lt-LT" altLang="lt-LT" sz="2400" b="1" dirty="0" smtClean="0">
                <a:solidFill>
                  <a:srgbClr val="FFFF00"/>
                </a:solidFill>
              </a:rPr>
              <a:t>Valstybinė LDK kalba buvo senoji baltarusių kalba, ja kalbėjo ir valdovai, ir elitas</a:t>
            </a:r>
          </a:p>
          <a:p>
            <a:pPr marL="0" indent="0" eaLnBrk="1" hangingPunct="1">
              <a:lnSpc>
                <a:spcPct val="90000"/>
              </a:lnSpc>
              <a:buNone/>
            </a:pPr>
            <a:endParaRPr lang="lt-LT" altLang="lt-LT" sz="1600" dirty="0" smtClean="0"/>
          </a:p>
          <a:p>
            <a:pPr eaLnBrk="1" hangingPunct="1">
              <a:lnSpc>
                <a:spcPct val="90000"/>
              </a:lnSpc>
              <a:buFontTx/>
              <a:buNone/>
            </a:pPr>
            <a:r>
              <a:rPr lang="lt-LT" altLang="lt-LT" sz="2400" dirty="0" smtClean="0"/>
              <a:t>“[...] </a:t>
            </a:r>
            <a:r>
              <a:rPr lang="en-US" altLang="lt-LT" sz="2400" dirty="0" err="1" smtClean="0"/>
              <a:t>белорусская</a:t>
            </a:r>
            <a:r>
              <a:rPr lang="en-US" altLang="lt-LT" sz="2400" dirty="0" smtClean="0"/>
              <a:t> </a:t>
            </a:r>
            <a:r>
              <a:rPr lang="en-US" altLang="lt-LT" sz="2400" dirty="0" err="1" smtClean="0"/>
              <a:t>культура</a:t>
            </a:r>
            <a:r>
              <a:rPr lang="en-US" altLang="lt-LT" sz="2400" dirty="0" smtClean="0"/>
              <a:t> </a:t>
            </a:r>
            <a:r>
              <a:rPr lang="en-US" altLang="lt-LT" sz="2400" dirty="0" err="1" smtClean="0"/>
              <a:t>была</a:t>
            </a:r>
            <a:r>
              <a:rPr lang="en-US" altLang="lt-LT" sz="2400" dirty="0" smtClean="0"/>
              <a:t> </a:t>
            </a:r>
            <a:r>
              <a:rPr lang="en-US" altLang="lt-LT" sz="2400" dirty="0" err="1" smtClean="0"/>
              <a:t>образующей</a:t>
            </a:r>
            <a:r>
              <a:rPr lang="en-US" altLang="lt-LT" sz="2400" dirty="0" smtClean="0"/>
              <a:t>, </a:t>
            </a:r>
            <a:r>
              <a:rPr lang="en-US" altLang="lt-LT" sz="2400" dirty="0" err="1" smtClean="0"/>
              <a:t>общей</a:t>
            </a:r>
            <a:r>
              <a:rPr lang="en-US" altLang="lt-LT" sz="2400" dirty="0" smtClean="0"/>
              <a:t> </a:t>
            </a:r>
            <a:r>
              <a:rPr lang="en-US" altLang="lt-LT" sz="2400" dirty="0" err="1" smtClean="0"/>
              <a:t>для</a:t>
            </a:r>
            <a:r>
              <a:rPr lang="en-US" altLang="lt-LT" sz="2400" dirty="0" smtClean="0"/>
              <a:t> ВКЛ. </a:t>
            </a:r>
            <a:r>
              <a:rPr lang="en-US" altLang="lt-LT" sz="2400" dirty="0" err="1" smtClean="0">
                <a:solidFill>
                  <a:srgbClr val="FF0000"/>
                </a:solidFill>
              </a:rPr>
              <a:t>Белорусский</a:t>
            </a:r>
            <a:r>
              <a:rPr lang="en-US" altLang="lt-LT" sz="2400" dirty="0" smtClean="0">
                <a:solidFill>
                  <a:srgbClr val="FF0000"/>
                </a:solidFill>
              </a:rPr>
              <a:t> </a:t>
            </a:r>
            <a:r>
              <a:rPr lang="en-US" altLang="lt-LT" sz="2400" dirty="0" err="1" smtClean="0">
                <a:solidFill>
                  <a:srgbClr val="FF0000"/>
                </a:solidFill>
              </a:rPr>
              <a:t>язык</a:t>
            </a:r>
            <a:r>
              <a:rPr lang="en-US" altLang="lt-LT" sz="2400" dirty="0" smtClean="0">
                <a:solidFill>
                  <a:srgbClr val="FF0000"/>
                </a:solidFill>
              </a:rPr>
              <a:t> </a:t>
            </a:r>
            <a:r>
              <a:rPr lang="en-US" altLang="lt-LT" sz="2400" dirty="0" err="1" smtClean="0">
                <a:solidFill>
                  <a:srgbClr val="FF0000"/>
                </a:solidFill>
              </a:rPr>
              <a:t>тогда</a:t>
            </a:r>
            <a:r>
              <a:rPr lang="en-US" altLang="lt-LT" sz="2400" dirty="0" smtClean="0">
                <a:solidFill>
                  <a:srgbClr val="FF0000"/>
                </a:solidFill>
              </a:rPr>
              <a:t> </a:t>
            </a:r>
            <a:r>
              <a:rPr lang="en-US" altLang="lt-LT" sz="2400" dirty="0" err="1" smtClean="0">
                <a:solidFill>
                  <a:srgbClr val="FF0000"/>
                </a:solidFill>
              </a:rPr>
              <a:t>был</a:t>
            </a:r>
            <a:r>
              <a:rPr lang="en-US" altLang="lt-LT" sz="2400" dirty="0" smtClean="0">
                <a:solidFill>
                  <a:srgbClr val="FF0000"/>
                </a:solidFill>
              </a:rPr>
              <a:t> </a:t>
            </a:r>
            <a:r>
              <a:rPr lang="en-US" altLang="lt-LT" sz="2400" dirty="0" err="1" smtClean="0">
                <a:solidFill>
                  <a:srgbClr val="FF0000"/>
                </a:solidFill>
              </a:rPr>
              <a:t>языком</a:t>
            </a:r>
            <a:r>
              <a:rPr lang="en-US" altLang="lt-LT" sz="2400" dirty="0" smtClean="0">
                <a:solidFill>
                  <a:srgbClr val="FF0000"/>
                </a:solidFill>
              </a:rPr>
              <a:t> </a:t>
            </a:r>
            <a:r>
              <a:rPr lang="en-US" altLang="lt-LT" sz="2400" dirty="0" err="1" smtClean="0">
                <a:solidFill>
                  <a:srgbClr val="FF0000"/>
                </a:solidFill>
              </a:rPr>
              <a:t>аристократов</a:t>
            </a:r>
            <a:r>
              <a:rPr lang="en-US" altLang="lt-LT" sz="2400" dirty="0" smtClean="0">
                <a:solidFill>
                  <a:srgbClr val="FF0000"/>
                </a:solidFill>
              </a:rPr>
              <a:t>.</a:t>
            </a:r>
            <a:r>
              <a:rPr lang="en-US" altLang="lt-LT" sz="2400" dirty="0" smtClean="0"/>
              <a:t> </a:t>
            </a:r>
            <a:r>
              <a:rPr lang="lt-LT" altLang="lt-LT" sz="2400" dirty="0" smtClean="0"/>
              <a:t>[...]</a:t>
            </a:r>
            <a:r>
              <a:rPr lang="en-US" altLang="lt-LT" sz="2400" dirty="0" smtClean="0"/>
              <a:t> </a:t>
            </a:r>
            <a:r>
              <a:rPr lang="en-US" altLang="lt-LT" sz="2400" dirty="0" err="1" smtClean="0"/>
              <a:t>тогда</a:t>
            </a:r>
            <a:r>
              <a:rPr lang="en-US" altLang="lt-LT" sz="2400" dirty="0" smtClean="0"/>
              <a:t> в </a:t>
            </a:r>
            <a:r>
              <a:rPr lang="en-US" altLang="lt-LT" sz="2400" dirty="0" err="1" smtClean="0"/>
              <a:t>Европе</a:t>
            </a:r>
            <a:r>
              <a:rPr lang="en-US" altLang="lt-LT" sz="2400" dirty="0" smtClean="0"/>
              <a:t> </a:t>
            </a:r>
            <a:r>
              <a:rPr lang="en-US" altLang="lt-LT" sz="2400" dirty="0" err="1" smtClean="0"/>
              <a:t>было</a:t>
            </a:r>
            <a:r>
              <a:rPr lang="en-US" altLang="lt-LT" sz="2400" dirty="0" smtClean="0"/>
              <a:t> </a:t>
            </a:r>
            <a:r>
              <a:rPr lang="en-US" altLang="lt-LT" sz="2400" dirty="0" err="1" smtClean="0"/>
              <a:t>два</a:t>
            </a:r>
            <a:r>
              <a:rPr lang="en-US" altLang="lt-LT" sz="2400" dirty="0" smtClean="0"/>
              <a:t> </a:t>
            </a:r>
            <a:r>
              <a:rPr lang="en-US" altLang="lt-LT" sz="2400" dirty="0" err="1" smtClean="0"/>
              <a:t>языка</a:t>
            </a:r>
            <a:r>
              <a:rPr lang="en-US" altLang="lt-LT" sz="2400" dirty="0" smtClean="0"/>
              <a:t> </a:t>
            </a:r>
            <a:r>
              <a:rPr lang="en-US" altLang="lt-LT" sz="2400" dirty="0" err="1" smtClean="0"/>
              <a:t>международной</a:t>
            </a:r>
            <a:r>
              <a:rPr lang="en-US" altLang="lt-LT" sz="2400" dirty="0" smtClean="0"/>
              <a:t> </a:t>
            </a:r>
            <a:r>
              <a:rPr lang="en-US" altLang="lt-LT" sz="2400" dirty="0" err="1" smtClean="0"/>
              <a:t>переписки</a:t>
            </a:r>
            <a:r>
              <a:rPr lang="en-US" altLang="lt-LT" sz="2400" dirty="0" smtClean="0"/>
              <a:t>: </a:t>
            </a:r>
            <a:r>
              <a:rPr lang="en-US" altLang="lt-LT" sz="2400" dirty="0" err="1" smtClean="0"/>
              <a:t>латинский</a:t>
            </a:r>
            <a:r>
              <a:rPr lang="en-US" altLang="lt-LT" sz="2400" dirty="0" smtClean="0"/>
              <a:t> и </a:t>
            </a:r>
            <a:r>
              <a:rPr lang="en-US" altLang="lt-LT" sz="2400" dirty="0" err="1" smtClean="0"/>
              <a:t>старобелорусский</a:t>
            </a:r>
            <a:r>
              <a:rPr lang="en-US" altLang="lt-LT" sz="2400" dirty="0" smtClean="0"/>
              <a:t>, </a:t>
            </a:r>
            <a:r>
              <a:rPr lang="en-US" altLang="lt-LT" sz="2400" dirty="0" err="1" smtClean="0">
                <a:solidFill>
                  <a:srgbClr val="FF0000"/>
                </a:solidFill>
              </a:rPr>
              <a:t>на</a:t>
            </a:r>
            <a:r>
              <a:rPr lang="en-US" altLang="lt-LT" sz="2400" dirty="0" smtClean="0">
                <a:solidFill>
                  <a:srgbClr val="FF0000"/>
                </a:solidFill>
              </a:rPr>
              <a:t> </a:t>
            </a:r>
            <a:r>
              <a:rPr lang="en-US" altLang="lt-LT" sz="2400" dirty="0" err="1" smtClean="0">
                <a:solidFill>
                  <a:srgbClr val="FF0000"/>
                </a:solidFill>
              </a:rPr>
              <a:t>котором</a:t>
            </a:r>
            <a:r>
              <a:rPr lang="en-US" altLang="lt-LT" sz="2400" dirty="0" smtClean="0">
                <a:solidFill>
                  <a:srgbClr val="FF0000"/>
                </a:solidFill>
              </a:rPr>
              <a:t> </a:t>
            </a:r>
            <a:r>
              <a:rPr lang="en-US" altLang="lt-LT" sz="2400" dirty="0" err="1" smtClean="0">
                <a:solidFill>
                  <a:srgbClr val="FF0000"/>
                </a:solidFill>
              </a:rPr>
              <a:t>разговаривали</a:t>
            </a:r>
            <a:r>
              <a:rPr lang="en-US" altLang="lt-LT" sz="2400" dirty="0" smtClean="0">
                <a:solidFill>
                  <a:srgbClr val="FF0000"/>
                </a:solidFill>
              </a:rPr>
              <a:t> </a:t>
            </a:r>
            <a:r>
              <a:rPr lang="en-US" altLang="lt-LT" sz="2400" dirty="0" err="1" smtClean="0">
                <a:solidFill>
                  <a:srgbClr val="FF0000"/>
                </a:solidFill>
              </a:rPr>
              <a:t>Великие</a:t>
            </a:r>
            <a:r>
              <a:rPr lang="en-US" altLang="lt-LT" sz="2400" dirty="0" smtClean="0">
                <a:solidFill>
                  <a:srgbClr val="FF0000"/>
                </a:solidFill>
              </a:rPr>
              <a:t> </a:t>
            </a:r>
            <a:r>
              <a:rPr lang="en-US" altLang="lt-LT" sz="2400" dirty="0" err="1" smtClean="0">
                <a:solidFill>
                  <a:srgbClr val="FF0000"/>
                </a:solidFill>
              </a:rPr>
              <a:t>князья</a:t>
            </a:r>
            <a:r>
              <a:rPr lang="en-US" altLang="lt-LT" sz="2400" dirty="0" smtClean="0">
                <a:solidFill>
                  <a:srgbClr val="FF0000"/>
                </a:solidFill>
              </a:rPr>
              <a:t> </a:t>
            </a:r>
            <a:r>
              <a:rPr lang="en-US" altLang="lt-LT" sz="2400" dirty="0" err="1" smtClean="0">
                <a:solidFill>
                  <a:srgbClr val="FF0000"/>
                </a:solidFill>
              </a:rPr>
              <a:t>Витовт</a:t>
            </a:r>
            <a:r>
              <a:rPr lang="en-US" altLang="lt-LT" sz="2400" dirty="0" smtClean="0">
                <a:solidFill>
                  <a:srgbClr val="FF0000"/>
                </a:solidFill>
              </a:rPr>
              <a:t> и </a:t>
            </a:r>
            <a:r>
              <a:rPr lang="en-US" altLang="lt-LT" sz="2400" dirty="0" err="1" smtClean="0">
                <a:solidFill>
                  <a:srgbClr val="FF0000"/>
                </a:solidFill>
              </a:rPr>
              <a:t>Ягайло</a:t>
            </a:r>
            <a:r>
              <a:rPr lang="en-US" altLang="lt-LT" sz="2400" dirty="0" smtClean="0">
                <a:solidFill>
                  <a:srgbClr val="FF0000"/>
                </a:solidFill>
              </a:rPr>
              <a:t>, </a:t>
            </a:r>
            <a:r>
              <a:rPr lang="en-US" altLang="lt-LT" sz="2400" dirty="0" err="1" smtClean="0">
                <a:solidFill>
                  <a:srgbClr val="FF0000"/>
                </a:solidFill>
              </a:rPr>
              <a:t>управляя</a:t>
            </a:r>
            <a:r>
              <a:rPr lang="en-US" altLang="lt-LT" sz="2400" dirty="0" smtClean="0">
                <a:solidFill>
                  <a:srgbClr val="FF0000"/>
                </a:solidFill>
              </a:rPr>
              <a:t> </a:t>
            </a:r>
            <a:r>
              <a:rPr lang="en-US" altLang="lt-LT" sz="2400" dirty="0" err="1" smtClean="0">
                <a:solidFill>
                  <a:srgbClr val="FF0000"/>
                </a:solidFill>
              </a:rPr>
              <a:t>Польшей</a:t>
            </a:r>
            <a:r>
              <a:rPr lang="en-US" altLang="lt-LT" sz="2400" dirty="0" smtClean="0">
                <a:solidFill>
                  <a:srgbClr val="FF0000"/>
                </a:solidFill>
              </a:rPr>
              <a:t> и </a:t>
            </a:r>
            <a:r>
              <a:rPr lang="en-US" altLang="lt-LT" sz="2400" dirty="0" err="1" smtClean="0">
                <a:solidFill>
                  <a:srgbClr val="FF0000"/>
                </a:solidFill>
              </a:rPr>
              <a:t>Литвой</a:t>
            </a:r>
            <a:r>
              <a:rPr lang="en-US" altLang="lt-LT" sz="2400" dirty="0" smtClean="0"/>
              <a:t>.</a:t>
            </a:r>
            <a:r>
              <a:rPr lang="en-US" altLang="lt-LT" sz="2400" dirty="0" smtClean="0">
                <a:solidFill>
                  <a:srgbClr val="FF0000"/>
                </a:solidFill>
              </a:rPr>
              <a:t> </a:t>
            </a:r>
            <a:r>
              <a:rPr lang="lt-LT" altLang="lt-LT" sz="2400" dirty="0" smtClean="0"/>
              <a:t>“</a:t>
            </a:r>
            <a:r>
              <a:rPr lang="en-US" altLang="lt-LT" sz="2400" b="1" dirty="0" err="1" smtClean="0"/>
              <a:t>Осеннее</a:t>
            </a:r>
            <a:r>
              <a:rPr lang="en-US" altLang="lt-LT" sz="2400" b="1" dirty="0" smtClean="0"/>
              <a:t> </a:t>
            </a:r>
            <a:r>
              <a:rPr lang="en-US" altLang="lt-LT" sz="2400" b="1" dirty="0" err="1" smtClean="0"/>
              <a:t>обострение</a:t>
            </a:r>
            <a:r>
              <a:rPr lang="en-US" altLang="lt-LT" sz="2400" b="1" dirty="0" smtClean="0"/>
              <a:t> </a:t>
            </a:r>
            <a:r>
              <a:rPr lang="en-US" altLang="lt-LT" sz="2400" b="1" dirty="0" err="1" smtClean="0"/>
              <a:t>литовских</a:t>
            </a:r>
            <a:r>
              <a:rPr lang="en-US" altLang="lt-LT" sz="2400" b="1" dirty="0" smtClean="0"/>
              <a:t> </a:t>
            </a:r>
            <a:r>
              <a:rPr lang="en-US" altLang="lt-LT" sz="2400" b="1" dirty="0" err="1" smtClean="0"/>
              <a:t>фобий</a:t>
            </a:r>
            <a:r>
              <a:rPr lang="lt-LT" altLang="lt-LT" sz="2400" b="1" dirty="0" smtClean="0"/>
              <a:t>”</a:t>
            </a:r>
            <a:r>
              <a:rPr lang="en-US" altLang="lt-LT" sz="1800" b="1" dirty="0" smtClean="0">
                <a:hlinkClick r:id="rId2"/>
              </a:rPr>
              <a:t>02.10.2013 </a:t>
            </a:r>
            <a:r>
              <a:rPr lang="en-US" altLang="lt-LT" sz="1800" dirty="0" err="1" smtClean="0"/>
              <a:t>Денис</a:t>
            </a:r>
            <a:r>
              <a:rPr lang="en-US" altLang="lt-LT" sz="1800" dirty="0" smtClean="0"/>
              <a:t> </a:t>
            </a:r>
            <a:r>
              <a:rPr lang="en-US" altLang="lt-LT" sz="1800" dirty="0" err="1" smtClean="0"/>
              <a:t>Гайшун</a:t>
            </a:r>
            <a:r>
              <a:rPr lang="lt-LT" altLang="lt-LT" sz="1800" dirty="0" smtClean="0"/>
              <a:t> </a:t>
            </a:r>
            <a:r>
              <a:rPr lang="en-US" altLang="lt-LT" sz="1800" dirty="0" smtClean="0">
                <a:hlinkClick r:id="rId3"/>
              </a:rPr>
              <a:t>http://www.belvpo.com/ru/30290.html</a:t>
            </a:r>
            <a:endParaRPr lang="lt-LT" altLang="lt-LT" sz="1800" dirty="0" smtClean="0"/>
          </a:p>
          <a:p>
            <a:pPr eaLnBrk="1" hangingPunct="1">
              <a:lnSpc>
                <a:spcPct val="90000"/>
              </a:lnSpc>
              <a:buFontTx/>
              <a:buNone/>
            </a:pPr>
            <a:r>
              <a:rPr lang="lt-LT" altLang="lt-LT" sz="2400" dirty="0" smtClean="0"/>
              <a:t>“[...]</a:t>
            </a:r>
            <a:r>
              <a:rPr lang="en-US" altLang="lt-LT" sz="2400" dirty="0" smtClean="0"/>
              <a:t> </a:t>
            </a:r>
            <a:r>
              <a:rPr lang="en-US" altLang="lt-LT" sz="2400" dirty="0" err="1" smtClean="0"/>
              <a:t>до</a:t>
            </a:r>
            <a:r>
              <a:rPr lang="en-US" altLang="lt-LT" sz="2400" dirty="0" smtClean="0"/>
              <a:t> 1385 </a:t>
            </a:r>
            <a:r>
              <a:rPr lang="en-US" altLang="lt-LT" sz="2400" dirty="0" err="1" smtClean="0"/>
              <a:t>года</a:t>
            </a:r>
            <a:r>
              <a:rPr lang="en-US" altLang="lt-LT" sz="2400" dirty="0" smtClean="0"/>
              <a:t> в </a:t>
            </a:r>
            <a:r>
              <a:rPr lang="en-US" altLang="lt-LT" sz="2400" dirty="0" err="1" smtClean="0"/>
              <a:t>развитии</a:t>
            </a:r>
            <a:r>
              <a:rPr lang="en-US" altLang="lt-LT" sz="2400" dirty="0" smtClean="0"/>
              <a:t> </a:t>
            </a:r>
            <a:r>
              <a:rPr lang="en-US" altLang="lt-LT" sz="2400" dirty="0" err="1" smtClean="0"/>
              <a:t>Великого</a:t>
            </a:r>
            <a:r>
              <a:rPr lang="en-US" altLang="lt-LT" sz="2400" dirty="0" smtClean="0"/>
              <a:t> </a:t>
            </a:r>
            <a:r>
              <a:rPr lang="en-US" altLang="lt-LT" sz="2400" dirty="0" err="1" smtClean="0"/>
              <a:t>княжества</a:t>
            </a:r>
            <a:r>
              <a:rPr lang="en-US" altLang="lt-LT" sz="2400" dirty="0" smtClean="0"/>
              <a:t> </a:t>
            </a:r>
            <a:r>
              <a:rPr lang="en-US" altLang="lt-LT" sz="2400" dirty="0" err="1" smtClean="0"/>
              <a:t>доминировало</a:t>
            </a:r>
            <a:r>
              <a:rPr lang="en-US" altLang="lt-LT" sz="2400" dirty="0" smtClean="0"/>
              <a:t> </a:t>
            </a:r>
            <a:r>
              <a:rPr lang="en-US" altLang="lt-LT" sz="2400" dirty="0" err="1" smtClean="0"/>
              <a:t>преимущественно</a:t>
            </a:r>
            <a:r>
              <a:rPr lang="en-US" altLang="lt-LT" sz="2400" dirty="0" smtClean="0"/>
              <a:t> </a:t>
            </a:r>
            <a:r>
              <a:rPr lang="en-US" altLang="lt-LT" sz="2400" dirty="0" err="1" smtClean="0"/>
              <a:t>литвинское</a:t>
            </a:r>
            <a:r>
              <a:rPr lang="en-US" altLang="lt-LT" sz="2400" dirty="0" smtClean="0"/>
              <a:t> (</a:t>
            </a:r>
            <a:r>
              <a:rPr lang="en-US" altLang="lt-LT" sz="2400" dirty="0" err="1" smtClean="0"/>
              <a:t>белорусское</a:t>
            </a:r>
            <a:r>
              <a:rPr lang="en-US" altLang="lt-LT" sz="2400" dirty="0" smtClean="0"/>
              <a:t>) </a:t>
            </a:r>
            <a:r>
              <a:rPr lang="en-US" altLang="lt-LT" sz="2400" dirty="0" err="1" smtClean="0"/>
              <a:t>начало</a:t>
            </a:r>
            <a:r>
              <a:rPr lang="en-US" altLang="lt-LT" sz="2400" dirty="0" smtClean="0"/>
              <a:t>, </a:t>
            </a:r>
            <a:r>
              <a:rPr lang="en-US" altLang="lt-LT" sz="2400" dirty="0" err="1" smtClean="0">
                <a:solidFill>
                  <a:srgbClr val="FF0000"/>
                </a:solidFill>
              </a:rPr>
              <a:t>белорусская</a:t>
            </a:r>
            <a:r>
              <a:rPr lang="en-US" altLang="lt-LT" sz="2400" dirty="0" smtClean="0">
                <a:solidFill>
                  <a:srgbClr val="FF0000"/>
                </a:solidFill>
              </a:rPr>
              <a:t> </a:t>
            </a:r>
            <a:r>
              <a:rPr lang="en-US" altLang="lt-LT" sz="2400" dirty="0" err="1" smtClean="0">
                <a:solidFill>
                  <a:srgbClr val="FF0000"/>
                </a:solidFill>
              </a:rPr>
              <a:t>культура</a:t>
            </a:r>
            <a:r>
              <a:rPr lang="en-US" altLang="lt-LT" sz="2400" dirty="0" smtClean="0">
                <a:solidFill>
                  <a:srgbClr val="FF0000"/>
                </a:solidFill>
              </a:rPr>
              <a:t>, </a:t>
            </a:r>
            <a:r>
              <a:rPr lang="en-US" altLang="lt-LT" sz="2400" dirty="0" err="1" smtClean="0">
                <a:solidFill>
                  <a:srgbClr val="FF0000"/>
                </a:solidFill>
              </a:rPr>
              <a:t>что</a:t>
            </a:r>
            <a:r>
              <a:rPr lang="en-US" altLang="lt-LT" sz="2400" dirty="0" smtClean="0">
                <a:solidFill>
                  <a:srgbClr val="FF0000"/>
                </a:solidFill>
              </a:rPr>
              <a:t> </a:t>
            </a:r>
            <a:r>
              <a:rPr lang="en-US" altLang="lt-LT" sz="2400" dirty="0" err="1" smtClean="0">
                <a:solidFill>
                  <a:srgbClr val="FF0000"/>
                </a:solidFill>
              </a:rPr>
              <a:t>проявлялось</a:t>
            </a:r>
            <a:r>
              <a:rPr lang="en-US" altLang="lt-LT" sz="2400" dirty="0" smtClean="0">
                <a:solidFill>
                  <a:srgbClr val="FF0000"/>
                </a:solidFill>
              </a:rPr>
              <a:t> в </a:t>
            </a:r>
            <a:r>
              <a:rPr lang="en-US" altLang="lt-LT" sz="2400" dirty="0" err="1" smtClean="0">
                <a:solidFill>
                  <a:srgbClr val="FF0000"/>
                </a:solidFill>
              </a:rPr>
              <a:t>первую</a:t>
            </a:r>
            <a:r>
              <a:rPr lang="en-US" altLang="lt-LT" sz="2400" dirty="0" smtClean="0">
                <a:solidFill>
                  <a:srgbClr val="FF0000"/>
                </a:solidFill>
              </a:rPr>
              <a:t> </a:t>
            </a:r>
            <a:r>
              <a:rPr lang="en-US" altLang="lt-LT" sz="2400" dirty="0" err="1" smtClean="0">
                <a:solidFill>
                  <a:srgbClr val="FF0000"/>
                </a:solidFill>
              </a:rPr>
              <a:t>очередь</a:t>
            </a:r>
            <a:r>
              <a:rPr lang="en-US" altLang="lt-LT" sz="2400" dirty="0" smtClean="0">
                <a:solidFill>
                  <a:srgbClr val="FF0000"/>
                </a:solidFill>
              </a:rPr>
              <a:t> в </a:t>
            </a:r>
            <a:r>
              <a:rPr lang="en-US" altLang="lt-LT" sz="2400" dirty="0" err="1" smtClean="0">
                <a:solidFill>
                  <a:srgbClr val="FF0000"/>
                </a:solidFill>
              </a:rPr>
              <a:t>государственном</a:t>
            </a:r>
            <a:r>
              <a:rPr lang="en-US" altLang="lt-LT" sz="2400" dirty="0" smtClean="0">
                <a:solidFill>
                  <a:srgbClr val="FF0000"/>
                </a:solidFill>
              </a:rPr>
              <a:t>, </a:t>
            </a:r>
            <a:r>
              <a:rPr lang="en-US" altLang="lt-LT" sz="2400" dirty="0" err="1" smtClean="0">
                <a:solidFill>
                  <a:srgbClr val="FF0000"/>
                </a:solidFill>
              </a:rPr>
              <a:t>официальном</a:t>
            </a:r>
            <a:r>
              <a:rPr lang="en-US" altLang="lt-LT" sz="2400" dirty="0" smtClean="0">
                <a:solidFill>
                  <a:srgbClr val="FF0000"/>
                </a:solidFill>
              </a:rPr>
              <a:t> </a:t>
            </a:r>
            <a:r>
              <a:rPr lang="en-US" altLang="lt-LT" sz="2400" dirty="0" err="1" smtClean="0">
                <a:solidFill>
                  <a:srgbClr val="FF0000"/>
                </a:solidFill>
              </a:rPr>
              <a:t>статусе</a:t>
            </a:r>
            <a:r>
              <a:rPr lang="en-US" altLang="lt-LT" sz="2400" dirty="0" smtClean="0">
                <a:solidFill>
                  <a:srgbClr val="FF0000"/>
                </a:solidFill>
              </a:rPr>
              <a:t> </a:t>
            </a:r>
            <a:r>
              <a:rPr lang="en-US" altLang="lt-LT" sz="2400" dirty="0" err="1" smtClean="0">
                <a:solidFill>
                  <a:srgbClr val="FF0000"/>
                </a:solidFill>
              </a:rPr>
              <a:t>старобелорусского</a:t>
            </a:r>
            <a:r>
              <a:rPr lang="en-US" altLang="lt-LT" sz="2400" dirty="0" smtClean="0">
                <a:solidFill>
                  <a:srgbClr val="FF0000"/>
                </a:solidFill>
              </a:rPr>
              <a:t> </a:t>
            </a:r>
            <a:r>
              <a:rPr lang="en-US" altLang="lt-LT" sz="2400" dirty="0" err="1" smtClean="0">
                <a:solidFill>
                  <a:srgbClr val="FF0000"/>
                </a:solidFill>
              </a:rPr>
              <a:t>языка</a:t>
            </a:r>
            <a:r>
              <a:rPr lang="en-US" altLang="lt-LT" sz="2400" dirty="0" smtClean="0">
                <a:solidFill>
                  <a:srgbClr val="FF0000"/>
                </a:solidFill>
              </a:rPr>
              <a:t>. </a:t>
            </a:r>
            <a:r>
              <a:rPr lang="en-US" altLang="lt-LT" sz="2400" dirty="0" err="1" smtClean="0">
                <a:solidFill>
                  <a:srgbClr val="FF0000"/>
                </a:solidFill>
              </a:rPr>
              <a:t>Им</a:t>
            </a:r>
            <a:r>
              <a:rPr lang="en-US" altLang="lt-LT" sz="2400" dirty="0" smtClean="0">
                <a:solidFill>
                  <a:srgbClr val="FF0000"/>
                </a:solidFill>
              </a:rPr>
              <a:t> </a:t>
            </a:r>
            <a:r>
              <a:rPr lang="en-US" altLang="lt-LT" sz="2400" dirty="0" err="1" smtClean="0">
                <a:solidFill>
                  <a:srgbClr val="FF0000"/>
                </a:solidFill>
              </a:rPr>
              <a:t>пользовались</a:t>
            </a:r>
            <a:r>
              <a:rPr lang="en-US" altLang="lt-LT" sz="2400" dirty="0" smtClean="0">
                <a:solidFill>
                  <a:srgbClr val="FF0000"/>
                </a:solidFill>
              </a:rPr>
              <a:t> </a:t>
            </a:r>
            <a:r>
              <a:rPr lang="en-US" altLang="lt-LT" sz="2400" dirty="0" err="1" smtClean="0">
                <a:solidFill>
                  <a:srgbClr val="FF0000"/>
                </a:solidFill>
              </a:rPr>
              <a:t>не</a:t>
            </a:r>
            <a:r>
              <a:rPr lang="en-US" altLang="lt-LT" sz="2400" dirty="0" smtClean="0">
                <a:solidFill>
                  <a:srgbClr val="FF0000"/>
                </a:solidFill>
              </a:rPr>
              <a:t> </a:t>
            </a:r>
            <a:r>
              <a:rPr lang="en-US" altLang="lt-LT" sz="2400" dirty="0" err="1" smtClean="0">
                <a:solidFill>
                  <a:srgbClr val="FF0000"/>
                </a:solidFill>
              </a:rPr>
              <a:t>только</a:t>
            </a:r>
            <a:r>
              <a:rPr lang="en-US" altLang="lt-LT" sz="2400" dirty="0" smtClean="0">
                <a:solidFill>
                  <a:srgbClr val="FF0000"/>
                </a:solidFill>
              </a:rPr>
              <a:t> </a:t>
            </a:r>
            <a:r>
              <a:rPr lang="en-US" altLang="lt-LT" sz="2400" dirty="0" err="1" smtClean="0">
                <a:solidFill>
                  <a:srgbClr val="FF0000"/>
                </a:solidFill>
              </a:rPr>
              <a:t>простой</a:t>
            </a:r>
            <a:r>
              <a:rPr lang="en-US" altLang="lt-LT" sz="2400" dirty="0" smtClean="0">
                <a:solidFill>
                  <a:srgbClr val="FF0000"/>
                </a:solidFill>
              </a:rPr>
              <a:t> </a:t>
            </a:r>
            <a:r>
              <a:rPr lang="en-US" altLang="lt-LT" sz="2400" dirty="0" err="1" smtClean="0">
                <a:solidFill>
                  <a:srgbClr val="FF0000"/>
                </a:solidFill>
              </a:rPr>
              <a:t>народ</a:t>
            </a:r>
            <a:r>
              <a:rPr lang="en-US" altLang="lt-LT" sz="2400" dirty="0" smtClean="0">
                <a:solidFill>
                  <a:srgbClr val="FF0000"/>
                </a:solidFill>
              </a:rPr>
              <a:t>, </a:t>
            </a:r>
            <a:r>
              <a:rPr lang="en-US" altLang="lt-LT" sz="2400" dirty="0" err="1" smtClean="0">
                <a:solidFill>
                  <a:srgbClr val="FF0000"/>
                </a:solidFill>
              </a:rPr>
              <a:t>но</a:t>
            </a:r>
            <a:r>
              <a:rPr lang="en-US" altLang="lt-LT" sz="2400" dirty="0" smtClean="0">
                <a:solidFill>
                  <a:srgbClr val="FF0000"/>
                </a:solidFill>
              </a:rPr>
              <a:t> и </a:t>
            </a:r>
            <a:r>
              <a:rPr lang="en-US" altLang="lt-LT" sz="2400" dirty="0" err="1" smtClean="0">
                <a:solidFill>
                  <a:srgbClr val="FF0000"/>
                </a:solidFill>
              </a:rPr>
              <a:t>канцелярия</a:t>
            </a:r>
            <a:r>
              <a:rPr lang="en-US" altLang="lt-LT" sz="2400" dirty="0" smtClean="0">
                <a:solidFill>
                  <a:srgbClr val="FF0000"/>
                </a:solidFill>
              </a:rPr>
              <a:t>, и </a:t>
            </a:r>
            <a:r>
              <a:rPr lang="en-US" altLang="lt-LT" sz="2400" dirty="0" err="1" smtClean="0">
                <a:solidFill>
                  <a:srgbClr val="FF0000"/>
                </a:solidFill>
              </a:rPr>
              <a:t>великокняжеский</a:t>
            </a:r>
            <a:r>
              <a:rPr lang="en-US" altLang="lt-LT" sz="2400" dirty="0" smtClean="0">
                <a:solidFill>
                  <a:srgbClr val="FF0000"/>
                </a:solidFill>
              </a:rPr>
              <a:t> </a:t>
            </a:r>
            <a:r>
              <a:rPr lang="en-US" altLang="lt-LT" sz="2400" dirty="0" err="1" smtClean="0">
                <a:solidFill>
                  <a:srgbClr val="FF0000"/>
                </a:solidFill>
              </a:rPr>
              <a:t>двор</a:t>
            </a:r>
            <a:r>
              <a:rPr lang="en-US" altLang="lt-LT" sz="2400" dirty="0" smtClean="0">
                <a:solidFill>
                  <a:srgbClr val="FF0000"/>
                </a:solidFill>
              </a:rPr>
              <a:t>.</a:t>
            </a:r>
            <a:r>
              <a:rPr lang="en-US" altLang="lt-LT" sz="2400" dirty="0" smtClean="0"/>
              <a:t> </a:t>
            </a:r>
            <a:r>
              <a:rPr lang="lt-LT" altLang="lt-LT" sz="2400" i="1" dirty="0" smtClean="0"/>
              <a:t>“</a:t>
            </a:r>
            <a:r>
              <a:rPr lang="en-US" altLang="lt-LT" sz="2400" b="1" dirty="0" err="1" smtClean="0"/>
              <a:t>Кревская</a:t>
            </a:r>
            <a:r>
              <a:rPr lang="en-US" altLang="lt-LT" sz="2400" b="1" dirty="0" smtClean="0"/>
              <a:t> </a:t>
            </a:r>
            <a:r>
              <a:rPr lang="en-US" altLang="lt-LT" sz="2400" b="1" dirty="0" err="1" smtClean="0"/>
              <a:t>уния</a:t>
            </a:r>
            <a:r>
              <a:rPr lang="en-US" altLang="lt-LT" sz="2400" b="1" dirty="0" smtClean="0"/>
              <a:t> – </a:t>
            </a:r>
            <a:r>
              <a:rPr lang="en-US" altLang="lt-LT" sz="2400" b="1" dirty="0" err="1" smtClean="0"/>
              <a:t>день</a:t>
            </a:r>
            <a:r>
              <a:rPr lang="en-US" altLang="lt-LT" sz="2400" b="1" dirty="0" smtClean="0"/>
              <a:t> </a:t>
            </a:r>
            <a:r>
              <a:rPr lang="en-US" altLang="lt-LT" sz="2400" b="1" dirty="0" err="1" smtClean="0"/>
              <a:t>единения</a:t>
            </a:r>
            <a:r>
              <a:rPr lang="en-US" altLang="lt-LT" sz="2400" b="1" dirty="0" smtClean="0"/>
              <a:t> </a:t>
            </a:r>
            <a:r>
              <a:rPr lang="en-US" altLang="lt-LT" sz="2400" b="1" dirty="0" err="1" smtClean="0"/>
              <a:t>белорусов</a:t>
            </a:r>
            <a:r>
              <a:rPr lang="en-US" altLang="lt-LT" sz="2400" b="1" dirty="0" smtClean="0"/>
              <a:t> и </a:t>
            </a:r>
            <a:r>
              <a:rPr lang="en-US" altLang="lt-LT" sz="2400" b="1" dirty="0" err="1" smtClean="0"/>
              <a:t>поляков</a:t>
            </a:r>
            <a:r>
              <a:rPr lang="lt-LT" altLang="lt-LT" sz="2400" b="1" dirty="0" smtClean="0"/>
              <a:t>” </a:t>
            </a:r>
            <a:r>
              <a:rPr lang="en-US" altLang="lt-LT" sz="1800" dirty="0" smtClean="0"/>
              <a:t>16.08.2013 </a:t>
            </a:r>
            <a:r>
              <a:rPr lang="en-US" altLang="lt-LT" sz="1800" dirty="0" err="1" smtClean="0"/>
              <a:t>Денис</a:t>
            </a:r>
            <a:r>
              <a:rPr lang="en-US" altLang="lt-LT" sz="1800" dirty="0" smtClean="0"/>
              <a:t> </a:t>
            </a:r>
            <a:r>
              <a:rPr lang="en-US" altLang="lt-LT" sz="1800" dirty="0" err="1" smtClean="0"/>
              <a:t>Гайшун</a:t>
            </a:r>
            <a:r>
              <a:rPr lang="lt-LT" altLang="lt-LT" sz="1800" dirty="0" smtClean="0"/>
              <a:t> </a:t>
            </a:r>
            <a:r>
              <a:rPr lang="en-US" altLang="lt-LT" sz="1800" dirty="0" smtClean="0">
                <a:hlinkClick r:id="rId4"/>
              </a:rPr>
              <a:t>http://www.belvpo.com/ru/29007.html</a:t>
            </a:r>
            <a:endParaRPr lang="lt-LT" altLang="lt-LT" sz="1800" b="1" dirty="0" smtClean="0">
              <a:solidFill>
                <a:srgbClr val="FF0000"/>
              </a:solidFill>
            </a:endParaRPr>
          </a:p>
          <a:p>
            <a:pPr eaLnBrk="1" hangingPunct="1">
              <a:lnSpc>
                <a:spcPct val="90000"/>
              </a:lnSpc>
              <a:buFontTx/>
              <a:buNone/>
            </a:pPr>
            <a:endParaRPr lang="lt-LT" altLang="lt-LT" sz="2400" dirty="0" smtClean="0"/>
          </a:p>
        </p:txBody>
      </p:sp>
    </p:spTree>
    <p:extLst>
      <p:ext uri="{BB962C8B-B14F-4D97-AF65-F5344CB8AC3E}">
        <p14:creationId xmlns:p14="http://schemas.microsoft.com/office/powerpoint/2010/main" val="13044297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251520" y="116632"/>
            <a:ext cx="8435280" cy="1301006"/>
          </a:xfrm>
        </p:spPr>
        <p:txBody>
          <a:bodyPr>
            <a:normAutofit fontScale="90000"/>
          </a:bodyPr>
          <a:lstStyle/>
          <a:p>
            <a:pPr marL="342900" lvl="0" indent="-342900" algn="r">
              <a:spcBef>
                <a:spcPct val="20000"/>
              </a:spcBef>
            </a:pPr>
            <a:r>
              <a:rPr lang="lt-LT" sz="2200" dirty="0" smtClean="0">
                <a:solidFill>
                  <a:prstClr val="black"/>
                </a:solidFill>
                <a:ea typeface="+mn-ea"/>
                <a:cs typeface="+mn-cs"/>
              </a:rPr>
              <a:t/>
            </a:r>
            <a:br>
              <a:rPr lang="lt-LT" sz="2200" dirty="0" smtClean="0">
                <a:solidFill>
                  <a:prstClr val="black"/>
                </a:solidFill>
                <a:ea typeface="+mn-ea"/>
                <a:cs typeface="+mn-cs"/>
              </a:rPr>
            </a:br>
            <a:r>
              <a:rPr lang="lt-LT" sz="2200" dirty="0">
                <a:solidFill>
                  <a:prstClr val="black"/>
                </a:solidFill>
                <a:ea typeface="+mn-ea"/>
                <a:cs typeface="+mn-cs"/>
              </a:rPr>
              <a:t/>
            </a:r>
            <a:br>
              <a:rPr lang="lt-LT" sz="2200" dirty="0">
                <a:solidFill>
                  <a:prstClr val="black"/>
                </a:solidFill>
                <a:ea typeface="+mn-ea"/>
                <a:cs typeface="+mn-cs"/>
              </a:rPr>
            </a:br>
            <a:r>
              <a:rPr lang="lt-LT" sz="2200" dirty="0" smtClean="0">
                <a:solidFill>
                  <a:prstClr val="black"/>
                </a:solidFill>
                <a:ea typeface="+mn-ea"/>
                <a:cs typeface="+mn-cs"/>
              </a:rPr>
              <a:t>   Vytautas </a:t>
            </a:r>
            <a:r>
              <a:rPr lang="lt-LT" sz="2200" dirty="0">
                <a:solidFill>
                  <a:prstClr val="black"/>
                </a:solidFill>
                <a:ea typeface="+mn-ea"/>
                <a:cs typeface="+mn-cs"/>
              </a:rPr>
              <a:t>kryžiuočius laikė atėjūnais grobikais, o jų ginčijamus </a:t>
            </a:r>
            <a:r>
              <a:rPr lang="lt-LT" sz="2200" dirty="0" smtClean="0">
                <a:solidFill>
                  <a:prstClr val="black"/>
                </a:solidFill>
                <a:ea typeface="+mn-ea"/>
                <a:cs typeface="+mn-cs"/>
              </a:rPr>
              <a:t/>
            </a:r>
            <a:br>
              <a:rPr lang="lt-LT" sz="2200" dirty="0" smtClean="0">
                <a:solidFill>
                  <a:prstClr val="black"/>
                </a:solidFill>
                <a:ea typeface="+mn-ea"/>
                <a:cs typeface="+mn-cs"/>
              </a:rPr>
            </a:br>
            <a:r>
              <a:rPr lang="lt-LT" sz="2200" dirty="0" smtClean="0">
                <a:solidFill>
                  <a:prstClr val="black"/>
                </a:solidFill>
                <a:ea typeface="+mn-ea"/>
                <a:cs typeface="+mn-cs"/>
              </a:rPr>
              <a:t>Žemaičius </a:t>
            </a:r>
            <a:r>
              <a:rPr lang="lt-LT" sz="2200" dirty="0">
                <a:solidFill>
                  <a:prstClr val="black"/>
                </a:solidFill>
                <a:ea typeface="+mn-ea"/>
                <a:cs typeface="+mn-cs"/>
              </a:rPr>
              <a:t>ir kitas žemes – savo tėvų palikimu. Įdomus jo </a:t>
            </a:r>
            <a:r>
              <a:rPr lang="lt-LT" sz="2200" dirty="0" smtClean="0">
                <a:solidFill>
                  <a:prstClr val="black"/>
                </a:solidFill>
                <a:ea typeface="+mn-ea"/>
                <a:cs typeface="+mn-cs"/>
              </a:rPr>
              <a:t>raštas</a:t>
            </a:r>
            <a:br>
              <a:rPr lang="lt-LT" sz="2200" dirty="0" smtClean="0">
                <a:solidFill>
                  <a:prstClr val="black"/>
                </a:solidFill>
                <a:ea typeface="+mn-ea"/>
                <a:cs typeface="+mn-cs"/>
              </a:rPr>
            </a:br>
            <a:r>
              <a:rPr lang="lt-LT" sz="2200" dirty="0" smtClean="0">
                <a:solidFill>
                  <a:prstClr val="black"/>
                </a:solidFill>
                <a:ea typeface="+mn-ea"/>
                <a:cs typeface="+mn-cs"/>
              </a:rPr>
              <a:t> </a:t>
            </a:r>
            <a:r>
              <a:rPr lang="lt-LT" sz="2200" dirty="0">
                <a:solidFill>
                  <a:prstClr val="black"/>
                </a:solidFill>
                <a:ea typeface="+mn-ea"/>
                <a:cs typeface="+mn-cs"/>
              </a:rPr>
              <a:t>imperatoriui Zigmantui, kur jis nurodo Vroclave 1420 m. </a:t>
            </a:r>
            <a:r>
              <a:rPr lang="lt-LT" sz="2200" dirty="0" smtClean="0">
                <a:solidFill>
                  <a:prstClr val="black"/>
                </a:solidFill>
                <a:ea typeface="+mn-ea"/>
                <a:cs typeface="+mn-cs"/>
              </a:rPr>
              <a:t>Padaryto</a:t>
            </a:r>
            <a:br>
              <a:rPr lang="lt-LT" sz="2200" dirty="0" smtClean="0">
                <a:solidFill>
                  <a:prstClr val="black"/>
                </a:solidFill>
                <a:ea typeface="+mn-ea"/>
                <a:cs typeface="+mn-cs"/>
              </a:rPr>
            </a:br>
            <a:r>
              <a:rPr lang="lt-LT" sz="2200" dirty="0" smtClean="0">
                <a:solidFill>
                  <a:prstClr val="black"/>
                </a:solidFill>
                <a:ea typeface="+mn-ea"/>
                <a:cs typeface="+mn-cs"/>
              </a:rPr>
              <a:t> </a:t>
            </a:r>
            <a:r>
              <a:rPr lang="lt-LT" sz="2200" dirty="0">
                <a:solidFill>
                  <a:prstClr val="black"/>
                </a:solidFill>
                <a:ea typeface="+mn-ea"/>
                <a:cs typeface="+mn-cs"/>
              </a:rPr>
              <a:t>Zigmanto sprendimo neteisingumą. </a:t>
            </a:r>
            <a:br>
              <a:rPr lang="lt-LT" sz="2200" dirty="0">
                <a:solidFill>
                  <a:prstClr val="black"/>
                </a:solidFill>
                <a:ea typeface="+mn-ea"/>
                <a:cs typeface="+mn-cs"/>
              </a:rPr>
            </a:br>
            <a:endParaRPr lang="lt-LT" dirty="0"/>
          </a:p>
        </p:txBody>
      </p:sp>
      <p:sp>
        <p:nvSpPr>
          <p:cNvPr id="3" name="Turinio vietos rezervavimo ženklas 2"/>
          <p:cNvSpPr>
            <a:spLocks noGrp="1"/>
          </p:cNvSpPr>
          <p:nvPr>
            <p:ph idx="1"/>
          </p:nvPr>
        </p:nvSpPr>
        <p:spPr>
          <a:xfrm>
            <a:off x="179512" y="1412776"/>
            <a:ext cx="8784976" cy="5328592"/>
          </a:xfrm>
        </p:spPr>
        <p:txBody>
          <a:bodyPr>
            <a:normAutofit fontScale="85000" lnSpcReduction="10000"/>
          </a:bodyPr>
          <a:lstStyle/>
          <a:p>
            <a:r>
              <a:rPr lang="lt-LT" dirty="0" smtClean="0"/>
              <a:t>Jis </a:t>
            </a:r>
            <a:r>
              <a:rPr lang="lt-LT" dirty="0"/>
              <a:t>rašo: </a:t>
            </a:r>
            <a:r>
              <a:rPr lang="lt-LT" b="1" dirty="0"/>
              <a:t>„Žemaičius priteisei ne mums, o juk tai yra mūsų senelių ir prosenelių palikimas. Juos ir dabar mes valdome. </a:t>
            </a:r>
            <a:r>
              <a:rPr lang="lt-LT" sz="3500" b="1" dirty="0">
                <a:solidFill>
                  <a:srgbClr val="0000FF"/>
                </a:solidFill>
              </a:rPr>
              <a:t>Žemaičiai visada buvo ir tebėra ta pati Lietuva, nes visur čia kalbama ta pačia lietuvių kalba. </a:t>
            </a:r>
            <a:r>
              <a:rPr lang="lt-LT" b="1" dirty="0"/>
              <a:t>Bet kadangi žemaičiai yra </a:t>
            </a:r>
            <a:r>
              <a:rPr lang="lt-LT" b="1" dirty="0" err="1"/>
              <a:t>žemesnėj</a:t>
            </a:r>
            <a:r>
              <a:rPr lang="lt-LT" b="1" dirty="0"/>
              <a:t> vietoj, negu Lietuva, tai tas kraštas lietuviškai vadinamas Žemaičių kraštu, nes taip lietuviškai yra vadinama žemuma. O Žemaičiai -  kraštą, esantį aukštesnėj vietoj, vadina Aukštaičiais. Bet Žemaičiai visada vadinosi lietuviais, niekad nesivadino žemaičiais. Dėl tos pačios tautinės vienybės mes </a:t>
            </a:r>
            <a:r>
              <a:rPr lang="lt-LT" b="1" dirty="0" smtClean="0"/>
              <a:t>į </a:t>
            </a:r>
            <a:r>
              <a:rPr lang="lt-LT" b="1" dirty="0"/>
              <a:t>savo titulą neįrašome Žemaičių, nes toji žemė ir jos gyventojai yra  </a:t>
            </a:r>
            <a:r>
              <a:rPr lang="lt-LT" b="1" dirty="0" smtClean="0"/>
              <a:t>t </a:t>
            </a:r>
            <a:r>
              <a:rPr lang="lt-LT" b="1" dirty="0"/>
              <a:t>a   p a t i   L i e t u v a   i r   t i e   </a:t>
            </a:r>
            <a:endParaRPr lang="lt-LT" b="1" dirty="0" smtClean="0"/>
          </a:p>
          <a:p>
            <a:pPr>
              <a:buNone/>
            </a:pPr>
            <a:r>
              <a:rPr lang="lt-LT" b="1" dirty="0" smtClean="0"/>
              <a:t>    p </a:t>
            </a:r>
            <a:r>
              <a:rPr lang="lt-LT" b="1" dirty="0"/>
              <a:t>a t y s   l i e t u v i a i.“</a:t>
            </a:r>
            <a:endParaRPr lang="lt-LT" dirty="0"/>
          </a:p>
          <a:p>
            <a:endParaRPr lang="lt-LT" dirty="0"/>
          </a:p>
        </p:txBody>
      </p:sp>
      <p:pic>
        <p:nvPicPr>
          <p:cNvPr id="4" name="Picture 4"/>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6200" y="76200"/>
            <a:ext cx="1179513" cy="1295400"/>
          </a:xfrm>
          <a:prstGeom prst="rect">
            <a:avLst/>
          </a:prstGeom>
          <a:noFill/>
          <a:ln w="9525">
            <a:noFill/>
            <a:miter lim="800000"/>
            <a:headEnd/>
            <a:tailEnd/>
          </a:ln>
        </p:spPr>
      </p:pic>
    </p:spTree>
    <p:extLst>
      <p:ext uri="{BB962C8B-B14F-4D97-AF65-F5344CB8AC3E}">
        <p14:creationId xmlns:p14="http://schemas.microsoft.com/office/powerpoint/2010/main" val="42461507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descr="D:\Users\aukse.usiene\Desktop\Kantas.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052737"/>
            <a:ext cx="7272808" cy="4896544"/>
          </a:xfrm>
          <a:prstGeom prst="rect">
            <a:avLst/>
          </a:prstGeom>
          <a:noFill/>
          <a:ln>
            <a:noFill/>
          </a:ln>
        </p:spPr>
      </p:pic>
      <p:pic>
        <p:nvPicPr>
          <p:cNvPr id="3"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7108"/>
            <a:ext cx="1187623" cy="13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15013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323528" y="116632"/>
            <a:ext cx="8517632" cy="1359024"/>
          </a:xfrm>
        </p:spPr>
        <p:txBody>
          <a:bodyPr>
            <a:normAutofit fontScale="90000"/>
          </a:bodyPr>
          <a:lstStyle/>
          <a:p>
            <a:r>
              <a:rPr lang="lt-LT" dirty="0"/>
              <a:t> </a:t>
            </a:r>
            <a:r>
              <a:rPr lang="lt-LT" sz="3100" b="1" dirty="0" err="1" smtClean="0"/>
              <a:t>Theodoras</a:t>
            </a:r>
            <a:r>
              <a:rPr lang="lt-LT" sz="3100" b="1" dirty="0" smtClean="0"/>
              <a:t> S. </a:t>
            </a:r>
            <a:r>
              <a:rPr lang="lt-LT" sz="3100" b="1" dirty="0" err="1" smtClean="0"/>
              <a:t>Thurstonas</a:t>
            </a:r>
            <a:r>
              <a:rPr lang="lt-LT" sz="3100" b="1" dirty="0"/>
              <a:t>: </a:t>
            </a:r>
            <a:r>
              <a:rPr lang="lt-LT" sz="3100" b="1" dirty="0" smtClean="0"/>
              <a:t/>
            </a:r>
            <a:br>
              <a:rPr lang="lt-LT" sz="3100" b="1" dirty="0" smtClean="0"/>
            </a:br>
            <a:r>
              <a:rPr lang="lt-LT" sz="3100" b="1" dirty="0" smtClean="0"/>
              <a:t>matuojant </a:t>
            </a:r>
            <a:r>
              <a:rPr lang="lt-LT" sz="3100" b="1" dirty="0"/>
              <a:t>kalbos grožį lietuviai turėtų užimti</a:t>
            </a:r>
            <a:br>
              <a:rPr lang="lt-LT" sz="3100" b="1" dirty="0"/>
            </a:br>
            <a:r>
              <a:rPr lang="lt-LT" sz="3100" b="1" dirty="0"/>
              <a:t>pirmą vietą</a:t>
            </a:r>
            <a:br>
              <a:rPr lang="lt-LT" sz="3100" b="1" dirty="0"/>
            </a:br>
            <a:endParaRPr lang="lt-LT" sz="3100" b="1" dirty="0"/>
          </a:p>
        </p:txBody>
      </p:sp>
      <p:sp>
        <p:nvSpPr>
          <p:cNvPr id="3" name="Turinio vietos rezervavimo ženklas 2"/>
          <p:cNvSpPr>
            <a:spLocks noGrp="1"/>
          </p:cNvSpPr>
          <p:nvPr>
            <p:ph idx="1"/>
          </p:nvPr>
        </p:nvSpPr>
        <p:spPr>
          <a:xfrm>
            <a:off x="179512" y="1600200"/>
            <a:ext cx="8507288" cy="5069160"/>
          </a:xfrm>
        </p:spPr>
        <p:txBody>
          <a:bodyPr>
            <a:normAutofit fontScale="70000" lnSpcReduction="20000"/>
          </a:bodyPr>
          <a:lstStyle/>
          <a:p>
            <a:r>
              <a:rPr lang="lt-LT" dirty="0" smtClean="0"/>
              <a:t>   </a:t>
            </a:r>
            <a:r>
              <a:rPr lang="lt-LT" dirty="0" err="1" smtClean="0"/>
              <a:t>Theodoro</a:t>
            </a:r>
            <a:r>
              <a:rPr lang="lt-LT" dirty="0" smtClean="0"/>
              <a:t> </a:t>
            </a:r>
            <a:r>
              <a:rPr lang="lt-LT" dirty="0"/>
              <a:t>S. </a:t>
            </a:r>
            <a:r>
              <a:rPr lang="lt-LT" dirty="0" err="1"/>
              <a:t>Thurstono</a:t>
            </a:r>
            <a:r>
              <a:rPr lang="lt-LT" dirty="0"/>
              <a:t> rašinys apie lietuvių kalbą primena odę: ,,Ji pralenkia visas kitas Europos kalbas savo </a:t>
            </a:r>
            <a:r>
              <a:rPr lang="lt-LT" dirty="0" err="1"/>
              <a:t>antikiškumu</a:t>
            </a:r>
            <a:r>
              <a:rPr lang="lt-LT" dirty="0"/>
              <a:t>, garsų grynumu ir savo nuostabia gramatine struktūra.“ Nors straipsnis rašytas dar l94l metais, jis lietuvių aptiktas ir interneto svetainėse pradėtas skelbti tik visai neseniai. Ir  nenuostabu, sukėlė naują pasididžiavimo savo kalba bangą.</a:t>
            </a:r>
          </a:p>
          <a:p>
            <a:endParaRPr lang="lt-LT" dirty="0" smtClean="0"/>
          </a:p>
          <a:p>
            <a:r>
              <a:rPr lang="lt-LT" dirty="0" smtClean="0"/>
              <a:t>    „</a:t>
            </a:r>
            <a:r>
              <a:rPr lang="lt-LT" dirty="0"/>
              <a:t>Lietuvių kalba kokia sena ji bebūtų, pasižymi nuostabia struktūra, tobulesne už sanskritą ir graikų kalbą, žodingesnė negu lotynų kalba ir nepalyginamai įmantresnė, negu bet kuri iš paminėtų trijų. Ir vis dėlto lietuvių kalba turi su visomis trimis kalbomis didesnį giminingumą, negu kad gamta būtų galėjusi sukurti, ne tik veiksmažodžių šaknyse bet ir taip pat gramatinės struktūros formose bei žodžių morfologinėj konstrukcijoj. Toks  aiškus giminingumas, kad bet koks filologas gali matyti labai aiškiai, kad sanskritas, graikų ir lotynų kalbos turėjo išsivysti iš bendro šaltinio – lietuvių kalbos.“</a:t>
            </a:r>
          </a:p>
        </p:txBody>
      </p:sp>
      <p:pic>
        <p:nvPicPr>
          <p:cNvPr id="4"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187" y="26296"/>
            <a:ext cx="1114838"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65600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fontScale="90000"/>
          </a:bodyPr>
          <a:lstStyle/>
          <a:p>
            <a:r>
              <a:rPr lang="lt-LT" b="1" dirty="0"/>
              <a:t>Kodėl Lietuvoje gyventi gera</a:t>
            </a:r>
            <a:r>
              <a:rPr lang="lt-LT" dirty="0"/>
              <a:t/>
            </a:r>
            <a:br>
              <a:rPr lang="lt-LT" dirty="0"/>
            </a:br>
            <a:endParaRPr lang="lt-LT" dirty="0"/>
          </a:p>
        </p:txBody>
      </p:sp>
      <p:sp>
        <p:nvSpPr>
          <p:cNvPr id="3" name="Turinio vietos rezervavimo ženklas 2"/>
          <p:cNvSpPr>
            <a:spLocks noGrp="1"/>
          </p:cNvSpPr>
          <p:nvPr>
            <p:ph idx="1"/>
          </p:nvPr>
        </p:nvSpPr>
        <p:spPr>
          <a:xfrm>
            <a:off x="179512" y="908720"/>
            <a:ext cx="8507288" cy="5760640"/>
          </a:xfrm>
        </p:spPr>
        <p:txBody>
          <a:bodyPr>
            <a:normAutofit fontScale="85000" lnSpcReduction="20000"/>
          </a:bodyPr>
          <a:lstStyle/>
          <a:p>
            <a:pPr algn="just"/>
            <a:r>
              <a:rPr lang="lt-LT" sz="3400" dirty="0" smtClean="0"/>
              <a:t>    Lietuviai </a:t>
            </a:r>
            <a:r>
              <a:rPr lang="lt-LT" sz="3400" dirty="0"/>
              <a:t>turi neįtikėtiną sugebėjimą susivienyti, būti patriotiški, ir iškovoti laisvę ne tik ginklu, bet ir daina. Galime didžiuotis savo turtinga istorija, mūsų protėviai buvo tikri didžiavyriai, ir kiekvienas iš mūsų turime tai savo kraujyje.</a:t>
            </a:r>
          </a:p>
          <a:p>
            <a:pPr marL="0" indent="0" algn="just">
              <a:buNone/>
            </a:pPr>
            <a:r>
              <a:rPr lang="lt-LT" sz="3400" dirty="0" smtClean="0"/>
              <a:t>     (...)</a:t>
            </a:r>
            <a:endParaRPr lang="lt-LT" sz="3400" dirty="0"/>
          </a:p>
          <a:p>
            <a:pPr algn="just"/>
            <a:r>
              <a:rPr lang="lt-LT" sz="3400" dirty="0" smtClean="0"/>
              <a:t> </a:t>
            </a:r>
            <a:r>
              <a:rPr lang="lt-LT" sz="3400" b="1" dirty="0" smtClean="0"/>
              <a:t>    Mes </a:t>
            </a:r>
            <a:r>
              <a:rPr lang="lt-LT" sz="3400" b="1" dirty="0"/>
              <a:t>kalbame viena seniausių ir viena mažiausiai pakitusių pasaulio kalbų. Tai turbūt reiškia, kad turime vertybes, jeigu sugebėjome išsaugoti savo kalbą net per visus karus ir okupacijas, ar ne? Mūsų kalba giriama kaip labai daininga ir turtinga, o išmokti jos yra gerokai sudėtingiau nei daugelio kitų kalbų (taip jau būna su turtingomis kalbomis). </a:t>
            </a:r>
            <a:endParaRPr lang="lt-LT" sz="3400" dirty="0"/>
          </a:p>
          <a:p>
            <a:pPr algn="just"/>
            <a:endParaRPr lang="lt-LT" dirty="0" smtClean="0"/>
          </a:p>
          <a:p>
            <a:pPr marL="0" indent="0" algn="just">
              <a:buNone/>
            </a:pPr>
            <a:r>
              <a:rPr lang="lt-LT" dirty="0"/>
              <a:t> </a:t>
            </a:r>
            <a:r>
              <a:rPr lang="lt-LT" dirty="0" smtClean="0"/>
              <a:t>     Laimės </a:t>
            </a:r>
            <a:r>
              <a:rPr lang="lt-LT" dirty="0"/>
              <a:t>kūdikis</a:t>
            </a:r>
          </a:p>
          <a:p>
            <a:endParaRPr lang="lt-LT" dirty="0"/>
          </a:p>
        </p:txBody>
      </p:sp>
      <p:pic>
        <p:nvPicPr>
          <p:cNvPr id="4"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 y="0"/>
            <a:ext cx="971600" cy="106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77308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6200" y="76200"/>
            <a:ext cx="1179513" cy="1295400"/>
          </a:xfrm>
          <a:prstGeom prst="rect">
            <a:avLst/>
          </a:prstGeom>
          <a:noFill/>
          <a:ln w="9525">
            <a:noFill/>
            <a:miter lim="800000"/>
            <a:headEnd/>
            <a:tailEnd/>
          </a:ln>
        </p:spPr>
      </p:pic>
      <p:sp>
        <p:nvSpPr>
          <p:cNvPr id="4" name="TextBox 3"/>
          <p:cNvSpPr txBox="1"/>
          <p:nvPr/>
        </p:nvSpPr>
        <p:spPr>
          <a:xfrm>
            <a:off x="827583" y="723901"/>
            <a:ext cx="7848873" cy="4893647"/>
          </a:xfrm>
          <a:prstGeom prst="rect">
            <a:avLst/>
          </a:prstGeom>
          <a:noFill/>
        </p:spPr>
        <p:txBody>
          <a:bodyPr wrap="square" rtlCol="0">
            <a:spAutoFit/>
          </a:bodyPr>
          <a:lstStyle/>
          <a:p>
            <a:pPr marL="285750" indent="-285750">
              <a:buFont typeface="Arial" panose="020B0604020202020204" pitchFamily="34" charset="0"/>
              <a:buChar char="•"/>
            </a:pPr>
            <a:r>
              <a:rPr lang="lt-LT" sz="2400" b="1" dirty="0" smtClean="0">
                <a:solidFill>
                  <a:srgbClr val="0000FF"/>
                </a:solidFill>
              </a:rPr>
              <a:t>    Tautinė </a:t>
            </a:r>
            <a:r>
              <a:rPr lang="lt-LT" sz="2400" b="1" dirty="0">
                <a:solidFill>
                  <a:srgbClr val="0000FF"/>
                </a:solidFill>
              </a:rPr>
              <a:t>tapatybė </a:t>
            </a:r>
            <a:r>
              <a:rPr lang="lt-LT" sz="2400" b="1" dirty="0" smtClean="0">
                <a:solidFill>
                  <a:srgbClr val="0000FF"/>
                </a:solidFill>
              </a:rPr>
              <a:t>– viena </a:t>
            </a:r>
            <a:r>
              <a:rPr lang="lt-LT" sz="2400" b="1" dirty="0">
                <a:solidFill>
                  <a:srgbClr val="0000FF"/>
                </a:solidFill>
              </a:rPr>
              <a:t>iš daugelio socialinio identiteto </a:t>
            </a:r>
            <a:r>
              <a:rPr lang="lt-LT" sz="2400" b="1" dirty="0" smtClean="0">
                <a:solidFill>
                  <a:srgbClr val="0000FF"/>
                </a:solidFill>
              </a:rPr>
              <a:t>formų</a:t>
            </a:r>
            <a:r>
              <a:rPr lang="lt-LT" sz="2400" dirty="0" smtClean="0"/>
              <a:t>, kuri labai </a:t>
            </a:r>
            <a:r>
              <a:rPr lang="lt-LT" sz="2400" dirty="0"/>
              <a:t>priklauso nuo </a:t>
            </a:r>
            <a:r>
              <a:rPr lang="lt-LT" sz="2400" dirty="0" smtClean="0"/>
              <a:t>pagrindinių </a:t>
            </a:r>
            <a:r>
              <a:rPr lang="lt-LT" sz="2400" dirty="0"/>
              <a:t>sąvokų – tautos / tautiškumo, etninės grupės / etniškumo, tautinės / </a:t>
            </a:r>
            <a:r>
              <a:rPr lang="lt-LT" sz="2400" dirty="0" smtClean="0"/>
              <a:t>etninės tapatybės </a:t>
            </a:r>
            <a:r>
              <a:rPr lang="lt-LT" sz="2400" dirty="0"/>
              <a:t>bei nacionalizmo – turinio apibrėžties.</a:t>
            </a:r>
          </a:p>
          <a:p>
            <a:pPr marL="285750" indent="-285750">
              <a:buFont typeface="Arial" panose="020B0604020202020204" pitchFamily="34" charset="0"/>
              <a:buChar char="•"/>
            </a:pPr>
            <a:r>
              <a:rPr lang="lt-LT" sz="2400" dirty="0" smtClean="0"/>
              <a:t>   Mokslininkės </a:t>
            </a:r>
            <a:r>
              <a:rPr lang="lt-LT" sz="2400" dirty="0" err="1"/>
              <a:t>Greenfeld</a:t>
            </a:r>
            <a:r>
              <a:rPr lang="lt-LT" sz="2400" dirty="0"/>
              <a:t> teigimu, sąvoka </a:t>
            </a:r>
            <a:r>
              <a:rPr lang="lt-LT" sz="2400" dirty="0">
                <a:solidFill>
                  <a:srgbClr val="0000FF"/>
                </a:solidFill>
              </a:rPr>
              <a:t>„nacionalizmas“</a:t>
            </a:r>
            <a:r>
              <a:rPr lang="lt-LT" sz="2400" dirty="0"/>
              <a:t> dažniausiai vartojama kaip </a:t>
            </a:r>
            <a:r>
              <a:rPr lang="lt-LT" sz="2400" dirty="0">
                <a:solidFill>
                  <a:srgbClr val="0000FF"/>
                </a:solidFill>
              </a:rPr>
              <a:t>„skėtis“, </a:t>
            </a:r>
            <a:r>
              <a:rPr lang="lt-LT" sz="2400" dirty="0" smtClean="0"/>
              <a:t>po kuriuo </a:t>
            </a:r>
            <a:r>
              <a:rPr lang="lt-LT" sz="2400" dirty="0"/>
              <a:t>patalpinami ne tik tokie tarpusavyje susiję reiškiniai, kaip </a:t>
            </a:r>
            <a:r>
              <a:rPr lang="lt-LT" sz="2400" b="1" dirty="0">
                <a:solidFill>
                  <a:srgbClr val="0000FF"/>
                </a:solidFill>
              </a:rPr>
              <a:t>tautinė tapatybė (</a:t>
            </a:r>
            <a:r>
              <a:rPr lang="lt-LT" sz="2400" b="1" dirty="0" smtClean="0">
                <a:solidFill>
                  <a:srgbClr val="0000FF"/>
                </a:solidFill>
              </a:rPr>
              <a:t>arba tautybė</a:t>
            </a:r>
            <a:r>
              <a:rPr lang="lt-LT" sz="2400" b="1" dirty="0">
                <a:solidFill>
                  <a:srgbClr val="0000FF"/>
                </a:solidFill>
              </a:rPr>
              <a:t>) ir tautinė sąmonė</a:t>
            </a:r>
            <a:r>
              <a:rPr lang="lt-LT" sz="2400" dirty="0"/>
              <a:t>, bet ir su jais susijusios bendruomenės – tautos. </a:t>
            </a:r>
            <a:endParaRPr lang="lt-LT" sz="2400" dirty="0" smtClean="0"/>
          </a:p>
          <a:p>
            <a:pPr marL="285750" indent="-285750">
              <a:buFont typeface="Arial" panose="020B0604020202020204" pitchFamily="34" charset="0"/>
              <a:buChar char="•"/>
            </a:pPr>
            <a:r>
              <a:rPr lang="lt-LT" sz="2400" dirty="0" smtClean="0"/>
              <a:t>Anot </a:t>
            </a:r>
            <a:r>
              <a:rPr lang="lt-LT" sz="2400" dirty="0"/>
              <a:t>šios </a:t>
            </a:r>
            <a:r>
              <a:rPr lang="lt-LT" sz="2400" dirty="0" smtClean="0"/>
              <a:t>mokslininkės, siauresne</a:t>
            </a:r>
            <a:r>
              <a:rPr lang="lt-LT" sz="2400" dirty="0"/>
              <a:t>, bet pakankamai bendra ir neutralia, prasme ši sąvoka gali būti </a:t>
            </a:r>
            <a:r>
              <a:rPr lang="lt-LT" sz="2400" dirty="0" smtClean="0"/>
              <a:t>abipusiai pakeičiama </a:t>
            </a:r>
            <a:r>
              <a:rPr lang="lt-LT" sz="2400" dirty="0"/>
              <a:t>sąvoka </a:t>
            </a:r>
            <a:r>
              <a:rPr lang="lt-LT" sz="2400" dirty="0">
                <a:solidFill>
                  <a:srgbClr val="0000FF"/>
                </a:solidFill>
              </a:rPr>
              <a:t>„tautinė sąmonė“. </a:t>
            </a:r>
            <a:endParaRPr lang="lt-LT" sz="2400" b="1" dirty="0" smtClean="0">
              <a:solidFill>
                <a:srgbClr val="0000FF"/>
              </a:solidFill>
            </a:endParaRPr>
          </a:p>
        </p:txBody>
      </p:sp>
    </p:spTree>
    <p:extLst>
      <p:ext uri="{BB962C8B-B14F-4D97-AF65-F5344CB8AC3E}">
        <p14:creationId xmlns:p14="http://schemas.microsoft.com/office/powerpoint/2010/main" val="4992812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uki\Desktop\ralis.jpg"/>
          <p:cNvPicPr>
            <a:picLocks noGrp="1" noChangeAspect="1" noChangeArrowheads="1"/>
          </p:cNvPicPr>
          <p:nvPr>
            <p:ph idx="1"/>
          </p:nvPr>
        </p:nvPicPr>
        <p:blipFill>
          <a:blip r:embed="rId2" cstate="print"/>
          <a:srcRect/>
          <a:stretch>
            <a:fillRect/>
          </a:stretch>
        </p:blipFill>
        <p:spPr bwMode="auto">
          <a:xfrm>
            <a:off x="66865" y="476671"/>
            <a:ext cx="8969074" cy="5976665"/>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tačiakampis 3"/>
          <p:cNvSpPr/>
          <p:nvPr/>
        </p:nvSpPr>
        <p:spPr>
          <a:xfrm>
            <a:off x="0" y="116632"/>
            <a:ext cx="9144000" cy="6247864"/>
          </a:xfrm>
          <a:prstGeom prst="rect">
            <a:avLst/>
          </a:prstGeom>
        </p:spPr>
        <p:txBody>
          <a:bodyPr wrap="square">
            <a:spAutoFit/>
          </a:bodyPr>
          <a:lstStyle/>
          <a:p>
            <a:r>
              <a:rPr lang="lt-LT" sz="2400" b="1" dirty="0" smtClean="0"/>
              <a:t>                  BENEDIKTAS VANAGAS:</a:t>
            </a:r>
          </a:p>
          <a:p>
            <a:pPr algn="just"/>
            <a:endParaRPr lang="lt-LT" sz="2400" b="1" dirty="0" smtClean="0"/>
          </a:p>
          <a:p>
            <a:pPr algn="just">
              <a:buFont typeface="Arial" pitchFamily="34" charset="0"/>
              <a:buChar char="•"/>
            </a:pPr>
            <a:r>
              <a:rPr lang="lt-LT" sz="2400" b="1" dirty="0" smtClean="0"/>
              <a:t>                  </a:t>
            </a:r>
            <a:r>
              <a:rPr lang="lt-LT" sz="2400" b="1" dirty="0" smtClean="0">
                <a:solidFill>
                  <a:srgbClr val="0000FF"/>
                </a:solidFill>
              </a:rPr>
              <a:t>Vytis </a:t>
            </a:r>
            <a:r>
              <a:rPr lang="lt-LT" sz="2400" b="1" dirty="0">
                <a:solidFill>
                  <a:srgbClr val="0000FF"/>
                </a:solidFill>
              </a:rPr>
              <a:t>ir yra tas simbolis, vidinis švyturys, </a:t>
            </a:r>
            <a:r>
              <a:rPr lang="lt-LT" sz="2400" b="1" dirty="0" smtClean="0">
                <a:solidFill>
                  <a:srgbClr val="0000FF"/>
                </a:solidFill>
              </a:rPr>
              <a:t>kuris </a:t>
            </a:r>
          </a:p>
          <a:p>
            <a:pPr algn="just"/>
            <a:r>
              <a:rPr lang="lt-LT" sz="2400" b="1" dirty="0" smtClean="0">
                <a:solidFill>
                  <a:srgbClr val="0000FF"/>
                </a:solidFill>
              </a:rPr>
              <a:t>atskleidžia </a:t>
            </a:r>
            <a:r>
              <a:rPr lang="lt-LT" sz="2400" b="1" dirty="0">
                <a:solidFill>
                  <a:srgbClr val="0000FF"/>
                </a:solidFill>
              </a:rPr>
              <a:t>mūsų vidines galias</a:t>
            </a:r>
            <a:r>
              <a:rPr lang="lt-LT" sz="2400" b="1" dirty="0" smtClean="0"/>
              <a:t>.</a:t>
            </a:r>
            <a:r>
              <a:rPr lang="lt-LT" sz="2400" dirty="0" smtClean="0"/>
              <a:t>(...)</a:t>
            </a:r>
          </a:p>
          <a:p>
            <a:pPr algn="just">
              <a:buFont typeface="Arial" pitchFamily="34" charset="0"/>
              <a:buChar char="•"/>
            </a:pPr>
            <a:r>
              <a:rPr lang="lt-LT" sz="2400" dirty="0" smtClean="0"/>
              <a:t>   </a:t>
            </a:r>
            <a:r>
              <a:rPr lang="lt-LT" sz="2400" b="1" dirty="0" smtClean="0"/>
              <a:t>Lietuviams </a:t>
            </a:r>
            <a:r>
              <a:rPr lang="lt-LT" sz="2400" b="1" dirty="0"/>
              <a:t>supratus, kad mūsų genas yra Vytis, valstybė labai gretai pradės judėti priekį. Daug metų Vytis buvo užkastas kaip nereikšmingas istorinis simbolis.</a:t>
            </a:r>
          </a:p>
          <a:p>
            <a:pPr algn="just">
              <a:buFont typeface="Arial" pitchFamily="34" charset="0"/>
              <a:buChar char="•"/>
            </a:pPr>
            <a:r>
              <a:rPr lang="lt-LT" sz="2400" b="1" dirty="0" smtClean="0"/>
              <a:t>   Dabar </a:t>
            </a:r>
            <a:r>
              <a:rPr lang="lt-LT" sz="2400" b="1" dirty="0"/>
              <a:t>Lietuvos Vytis vėl natūraliai tampa lietuvius įkvepiančiu simboliu. </a:t>
            </a:r>
            <a:r>
              <a:rPr lang="lt-LT" sz="2400" dirty="0" smtClean="0"/>
              <a:t> </a:t>
            </a:r>
            <a:r>
              <a:rPr lang="lt-LT" sz="2400" b="1" dirty="0">
                <a:solidFill>
                  <a:srgbClr val="0000FF"/>
                </a:solidFill>
              </a:rPr>
              <a:t>Nes būtent Vytis išreiškia tautos savastį</a:t>
            </a:r>
            <a:r>
              <a:rPr lang="lt-LT" sz="2400" b="1" dirty="0"/>
              <a:t>. </a:t>
            </a:r>
            <a:endParaRPr lang="lt-LT" sz="2400" dirty="0" smtClean="0"/>
          </a:p>
          <a:p>
            <a:pPr algn="just">
              <a:buFont typeface="Arial" pitchFamily="34" charset="0"/>
              <a:buChar char="•"/>
            </a:pPr>
            <a:r>
              <a:rPr lang="lt-LT" sz="2000" dirty="0" smtClean="0"/>
              <a:t>   Trispalvė</a:t>
            </a:r>
            <a:r>
              <a:rPr lang="lt-LT" sz="2000" dirty="0"/>
              <a:t>, be abejonės, jau turi savą emocinį krūvį. Bet ji neišreiškia visos mūsų istorijos, tik jos nedidelę dalį. </a:t>
            </a:r>
            <a:endParaRPr lang="lt-LT" sz="2000" dirty="0" smtClean="0"/>
          </a:p>
          <a:p>
            <a:pPr algn="just">
              <a:buFont typeface="Arial" pitchFamily="34" charset="0"/>
              <a:buChar char="•"/>
            </a:pPr>
            <a:r>
              <a:rPr lang="lt-LT" sz="2400" b="1" dirty="0" smtClean="0"/>
              <a:t>   Didžioji </a:t>
            </a:r>
            <a:r>
              <a:rPr lang="lt-LT" sz="2400" b="1" dirty="0"/>
              <a:t>mūsų istorijos dalis yra Vytis.</a:t>
            </a:r>
          </a:p>
          <a:p>
            <a:pPr algn="just">
              <a:buFont typeface="Arial" pitchFamily="34" charset="0"/>
              <a:buChar char="•"/>
            </a:pPr>
            <a:r>
              <a:rPr lang="lt-LT" sz="2000" dirty="0" smtClean="0"/>
              <a:t>   Kokia </a:t>
            </a:r>
            <a:r>
              <a:rPr lang="lt-LT" sz="2000" dirty="0"/>
              <a:t>mūsų valstybės </a:t>
            </a:r>
            <a:r>
              <a:rPr lang="lt-LT" sz="2000" dirty="0" smtClean="0"/>
              <a:t>perspektyva? Aš </a:t>
            </a:r>
            <a:r>
              <a:rPr lang="lt-LT" sz="2000" dirty="0"/>
              <a:t>esu ramus dėl valstybės.</a:t>
            </a:r>
            <a:r>
              <a:rPr lang="lt-LT" sz="2400" dirty="0"/>
              <a:t> </a:t>
            </a:r>
            <a:endParaRPr lang="lt-LT" sz="2400" dirty="0" smtClean="0"/>
          </a:p>
          <a:p>
            <a:pPr algn="just">
              <a:buFont typeface="Arial" pitchFamily="34" charset="0"/>
              <a:buChar char="•"/>
            </a:pPr>
            <a:r>
              <a:rPr lang="lt-LT" sz="2400" b="1" dirty="0" smtClean="0"/>
              <a:t>   </a:t>
            </a:r>
            <a:r>
              <a:rPr lang="lt-LT" sz="2400" b="1" dirty="0" smtClean="0">
                <a:solidFill>
                  <a:srgbClr val="0000FF"/>
                </a:solidFill>
              </a:rPr>
              <a:t>Vytis </a:t>
            </a:r>
            <a:r>
              <a:rPr lang="lt-LT" sz="2400" b="1" dirty="0">
                <a:solidFill>
                  <a:srgbClr val="0000FF"/>
                </a:solidFill>
              </a:rPr>
              <a:t>tikrai mumyse prasimuš. Tai – dominuojantis mūsų genas.</a:t>
            </a:r>
            <a:r>
              <a:rPr lang="lt-LT" sz="2400" dirty="0">
                <a:solidFill>
                  <a:srgbClr val="0000FF"/>
                </a:solidFill>
              </a:rPr>
              <a:t> </a:t>
            </a:r>
            <a:r>
              <a:rPr lang="lt-LT" sz="2400" b="1" dirty="0">
                <a:solidFill>
                  <a:srgbClr val="0000FF"/>
                </a:solidFill>
              </a:rPr>
              <a:t>Tik dėl jo išlikome ir esame stiprūs</a:t>
            </a:r>
            <a:r>
              <a:rPr lang="lt-LT" sz="2400" dirty="0">
                <a:solidFill>
                  <a:srgbClr val="0000FF"/>
                </a:solidFill>
              </a:rPr>
              <a:t>. </a:t>
            </a:r>
            <a:r>
              <a:rPr lang="lt-LT" sz="2400" dirty="0" smtClean="0"/>
              <a:t>(...)</a:t>
            </a:r>
          </a:p>
          <a:p>
            <a:pPr algn="just">
              <a:buFont typeface="Arial" pitchFamily="34" charset="0"/>
              <a:buChar char="•"/>
            </a:pPr>
            <a:r>
              <a:rPr lang="lt-LT" sz="2400" b="1" dirty="0" smtClean="0"/>
              <a:t>   O </a:t>
            </a:r>
            <a:r>
              <a:rPr lang="lt-LT" sz="2400" b="1" dirty="0"/>
              <a:t>ant to šio </a:t>
            </a:r>
            <a:r>
              <a:rPr lang="lt-LT" sz="2400" b="1" dirty="0" smtClean="0"/>
              <a:t>pagrindo [reikia] </a:t>
            </a:r>
            <a:r>
              <a:rPr lang="lt-LT" sz="2400" b="1" dirty="0">
                <a:solidFill>
                  <a:srgbClr val="0000FF"/>
                </a:solidFill>
              </a:rPr>
              <a:t>nusibrėžti valstybės vystymo strategiją. Iškelti Vytį kaip tikrąjį tautos ženklą ir sparčiai judėti į priekį</a:t>
            </a:r>
            <a:r>
              <a:rPr lang="lt-LT" sz="2400" b="1" dirty="0" smtClean="0"/>
              <a:t>.</a:t>
            </a:r>
            <a:endParaRPr lang="lt-LT" dirty="0"/>
          </a:p>
        </p:txBody>
      </p:sp>
      <p:pic>
        <p:nvPicPr>
          <p:cNvPr id="3"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1114838"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kuki\Desktop\vytis.jpg"/>
          <p:cNvPicPr>
            <a:picLocks noChangeAspect="1" noChangeArrowheads="1"/>
          </p:cNvPicPr>
          <p:nvPr/>
        </p:nvPicPr>
        <p:blipFill>
          <a:blip r:embed="rId3" cstate="print"/>
          <a:srcRect/>
          <a:stretch>
            <a:fillRect/>
          </a:stretch>
        </p:blipFill>
        <p:spPr bwMode="auto">
          <a:xfrm>
            <a:off x="7923875" y="0"/>
            <a:ext cx="1220125" cy="1412776"/>
          </a:xfrm>
          <a:prstGeom prst="rect">
            <a:avLst/>
          </a:prstGeom>
          <a:noFill/>
        </p:spPr>
      </p:pic>
    </p:spTree>
    <p:extLst>
      <p:ext uri="{BB962C8B-B14F-4D97-AF65-F5344CB8AC3E}">
        <p14:creationId xmlns:p14="http://schemas.microsoft.com/office/powerpoint/2010/main" val="7907975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gs.delfi.lt/images/pix/300x188/add37ee9/2-euru-monetos-etalonas-64547218.jpg"/>
          <p:cNvPicPr>
            <a:picLocks noChangeAspect="1" noChangeArrowheads="1"/>
          </p:cNvPicPr>
          <p:nvPr/>
        </p:nvPicPr>
        <p:blipFill>
          <a:blip r:embed="rId2" cstate="print"/>
          <a:srcRect/>
          <a:stretch>
            <a:fillRect/>
          </a:stretch>
        </p:blipFill>
        <p:spPr bwMode="auto">
          <a:xfrm>
            <a:off x="338850" y="976888"/>
            <a:ext cx="8509197" cy="5332432"/>
          </a:xfrm>
          <a:prstGeom prst="rect">
            <a:avLst/>
          </a:prstGeom>
          <a:noFill/>
        </p:spPr>
      </p:pic>
      <p:pic>
        <p:nvPicPr>
          <p:cNvPr id="3"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1114838"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Users\kuki\Desktop\SetWidth370-lietuvos-krepsinio-sirgaliai.jpg"/>
          <p:cNvPicPr>
            <a:picLocks noChangeAspect="1" noChangeArrowheads="1"/>
          </p:cNvPicPr>
          <p:nvPr/>
        </p:nvPicPr>
        <p:blipFill>
          <a:blip r:embed="rId2" cstate="print"/>
          <a:srcRect/>
          <a:stretch>
            <a:fillRect/>
          </a:stretch>
        </p:blipFill>
        <p:spPr bwMode="auto">
          <a:xfrm>
            <a:off x="0" y="3501008"/>
            <a:ext cx="4530381" cy="3024336"/>
          </a:xfrm>
          <a:prstGeom prst="rect">
            <a:avLst/>
          </a:prstGeom>
          <a:noFill/>
        </p:spPr>
      </p:pic>
      <p:pic>
        <p:nvPicPr>
          <p:cNvPr id="60420" name="Picture 4" descr="http://upload.wikimedia.org/wikipedia/lt/thumb/d/dc/Historical_national_%28armorial%29_flag_of_Lithuania.svg/200px-Historical_national_%28armorial%29_flag_of_Lithuania.svg.png"/>
          <p:cNvPicPr>
            <a:picLocks noChangeAspect="1" noChangeArrowheads="1"/>
          </p:cNvPicPr>
          <p:nvPr/>
        </p:nvPicPr>
        <p:blipFill>
          <a:blip r:embed="rId3" cstate="print"/>
          <a:srcRect/>
          <a:stretch>
            <a:fillRect/>
          </a:stretch>
        </p:blipFill>
        <p:spPr bwMode="auto">
          <a:xfrm>
            <a:off x="4149084" y="188640"/>
            <a:ext cx="4994916" cy="2996952"/>
          </a:xfrm>
          <a:prstGeom prst="rect">
            <a:avLst/>
          </a:prstGeom>
          <a:noFill/>
        </p:spPr>
      </p:pic>
      <p:pic>
        <p:nvPicPr>
          <p:cNvPr id="4"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1560" y="102514"/>
            <a:ext cx="2771799" cy="3043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6" descr="C:\Users\kuki\Desktop\gedimino1.jpg"/>
          <p:cNvPicPr>
            <a:picLocks noChangeAspect="1" noChangeArrowheads="1"/>
          </p:cNvPicPr>
          <p:nvPr/>
        </p:nvPicPr>
        <p:blipFill>
          <a:blip r:embed="rId5" cstate="print"/>
          <a:srcRect/>
          <a:stretch>
            <a:fillRect/>
          </a:stretch>
        </p:blipFill>
        <p:spPr bwMode="auto">
          <a:xfrm>
            <a:off x="4609801" y="3501008"/>
            <a:ext cx="4460973" cy="3024335"/>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6200" y="76200"/>
            <a:ext cx="1179513" cy="1295400"/>
          </a:xfrm>
          <a:prstGeom prst="rect">
            <a:avLst/>
          </a:prstGeom>
          <a:noFill/>
          <a:ln w="9525">
            <a:noFill/>
            <a:miter lim="800000"/>
            <a:headEnd/>
            <a:tailEnd/>
          </a:ln>
        </p:spPr>
      </p:pic>
      <p:sp>
        <p:nvSpPr>
          <p:cNvPr id="4" name="TextBox 3"/>
          <p:cNvSpPr txBox="1"/>
          <p:nvPr/>
        </p:nvSpPr>
        <p:spPr>
          <a:xfrm>
            <a:off x="323528" y="476673"/>
            <a:ext cx="8568951" cy="6001643"/>
          </a:xfrm>
          <a:prstGeom prst="rect">
            <a:avLst/>
          </a:prstGeom>
          <a:noFill/>
        </p:spPr>
        <p:txBody>
          <a:bodyPr wrap="square" rtlCol="0">
            <a:spAutoFit/>
          </a:bodyPr>
          <a:lstStyle/>
          <a:p>
            <a:pPr algn="just"/>
            <a:r>
              <a:rPr lang="lt-LT" sz="2400" dirty="0" smtClean="0"/>
              <a:t>   </a:t>
            </a:r>
          </a:p>
          <a:p>
            <a:pPr marL="342900" indent="-342900" algn="just">
              <a:buFont typeface="Arial" panose="020B0604020202020204" pitchFamily="34" charset="0"/>
              <a:buChar char="•"/>
            </a:pPr>
            <a:r>
              <a:rPr lang="lt-LT" sz="2400" b="1" dirty="0" smtClean="0">
                <a:solidFill>
                  <a:srgbClr val="0000FF"/>
                </a:solidFill>
              </a:rPr>
              <a:t>    T</a:t>
            </a:r>
            <a:r>
              <a:rPr lang="fi-FI" sz="2400" b="1" dirty="0" smtClean="0">
                <a:solidFill>
                  <a:srgbClr val="0000FF"/>
                </a:solidFill>
              </a:rPr>
              <a:t>autiškumas </a:t>
            </a:r>
            <a:r>
              <a:rPr lang="fi-FI" sz="2400" dirty="0"/>
              <a:t>yra ne kas kita, kaip </a:t>
            </a:r>
            <a:r>
              <a:rPr lang="fi-FI" sz="2400" b="1" dirty="0">
                <a:solidFill>
                  <a:srgbClr val="0000FF"/>
                </a:solidFill>
              </a:rPr>
              <a:t>jausmas</a:t>
            </a:r>
            <a:r>
              <a:rPr lang="fi-FI" sz="2400" dirty="0"/>
              <a:t>, kuris glaudžiai </a:t>
            </a:r>
            <a:r>
              <a:rPr lang="fi-FI" sz="2400" dirty="0">
                <a:solidFill>
                  <a:srgbClr val="0000FF"/>
                </a:solidFill>
              </a:rPr>
              <a:t>siejasi </a:t>
            </a:r>
            <a:r>
              <a:rPr lang="fi-FI" sz="2400" dirty="0" smtClean="0">
                <a:solidFill>
                  <a:srgbClr val="0000FF"/>
                </a:solidFill>
              </a:rPr>
              <a:t>su</a:t>
            </a:r>
            <a:r>
              <a:rPr lang="lt-LT" sz="2400" dirty="0" smtClean="0">
                <a:solidFill>
                  <a:srgbClr val="0000FF"/>
                </a:solidFill>
              </a:rPr>
              <a:t> gimtąja </a:t>
            </a:r>
            <a:r>
              <a:rPr lang="lt-LT" sz="2400" dirty="0">
                <a:solidFill>
                  <a:srgbClr val="0000FF"/>
                </a:solidFill>
              </a:rPr>
              <a:t>žeme, bendra kalba, bendrais idealais, vertybėmis bei tradicijomis</a:t>
            </a:r>
            <a:r>
              <a:rPr lang="lt-LT" sz="2400" dirty="0"/>
              <a:t>, o </a:t>
            </a:r>
            <a:r>
              <a:rPr lang="lt-LT" sz="2400" b="1" dirty="0" smtClean="0">
                <a:solidFill>
                  <a:srgbClr val="0000FF"/>
                </a:solidFill>
              </a:rPr>
              <a:t>svarbiausia yra </a:t>
            </a:r>
            <a:r>
              <a:rPr lang="lt-LT" sz="2400" b="1" dirty="0">
                <a:solidFill>
                  <a:srgbClr val="0000FF"/>
                </a:solidFill>
              </a:rPr>
              <a:t>pagrįstas simboline identifikacija su tam tikra grupe, daugiausiai per tautinius simbolius:</a:t>
            </a:r>
          </a:p>
          <a:p>
            <a:pPr marL="342900" indent="-342900" algn="just">
              <a:buFont typeface="Arial" panose="020B0604020202020204" pitchFamily="34" charset="0"/>
              <a:buChar char="•"/>
            </a:pPr>
            <a:r>
              <a:rPr lang="lt-LT" sz="2400" b="1" dirty="0">
                <a:solidFill>
                  <a:srgbClr val="C00000"/>
                </a:solidFill>
              </a:rPr>
              <a:t>vėliavą, </a:t>
            </a:r>
            <a:r>
              <a:rPr lang="lt-LT" sz="2400" b="1" dirty="0" smtClean="0">
                <a:solidFill>
                  <a:srgbClr val="C00000"/>
                </a:solidFill>
              </a:rPr>
              <a:t>savitą </a:t>
            </a:r>
            <a:r>
              <a:rPr lang="lt-LT" sz="2400" b="1" dirty="0">
                <a:solidFill>
                  <a:srgbClr val="C00000"/>
                </a:solidFill>
              </a:rPr>
              <a:t>liaudies muziką, </a:t>
            </a:r>
            <a:r>
              <a:rPr lang="lt-LT" sz="2400" b="1" dirty="0" smtClean="0">
                <a:solidFill>
                  <a:srgbClr val="C00000"/>
                </a:solidFill>
              </a:rPr>
              <a:t>papročius</a:t>
            </a:r>
            <a:r>
              <a:rPr lang="lt-LT" sz="2400" b="1" dirty="0">
                <a:solidFill>
                  <a:srgbClr val="C00000"/>
                </a:solidFill>
              </a:rPr>
              <a:t>, </a:t>
            </a:r>
            <a:r>
              <a:rPr lang="lt-LT" sz="2400" b="1" dirty="0" smtClean="0">
                <a:solidFill>
                  <a:srgbClr val="C00000"/>
                </a:solidFill>
              </a:rPr>
              <a:t>istoriją</a:t>
            </a:r>
            <a:r>
              <a:rPr lang="lt-LT" sz="2400" b="1" dirty="0">
                <a:solidFill>
                  <a:srgbClr val="C00000"/>
                </a:solidFill>
              </a:rPr>
              <a:t>, </a:t>
            </a:r>
            <a:r>
              <a:rPr lang="lt-LT" sz="2400" b="1" dirty="0" smtClean="0">
                <a:solidFill>
                  <a:srgbClr val="C00000"/>
                </a:solidFill>
              </a:rPr>
              <a:t>tradicijas </a:t>
            </a:r>
            <a:r>
              <a:rPr lang="lt-LT" sz="2400" dirty="0"/>
              <a:t>ir kt. </a:t>
            </a:r>
            <a:endParaRPr lang="lt-LT" sz="2400" dirty="0" smtClean="0"/>
          </a:p>
          <a:p>
            <a:pPr marL="342900" indent="-342900" algn="just">
              <a:buFont typeface="Arial" panose="020B0604020202020204" pitchFamily="34" charset="0"/>
              <a:buChar char="•"/>
            </a:pPr>
            <a:r>
              <a:rPr lang="lt-LT" sz="2400" dirty="0" smtClean="0"/>
              <a:t>   O </a:t>
            </a:r>
            <a:r>
              <a:rPr lang="lt-LT" sz="2400" dirty="0"/>
              <a:t>susisaistymas </a:t>
            </a:r>
            <a:r>
              <a:rPr lang="lt-LT" sz="2400" dirty="0" smtClean="0"/>
              <a:t>su pastaraisiais </a:t>
            </a:r>
            <a:r>
              <a:rPr lang="lt-LT" sz="2400" dirty="0"/>
              <a:t>simbolinėmis reikšmėmis sukuria tautinę tapatybę, kaip žyminčią bendrą </a:t>
            </a:r>
            <a:r>
              <a:rPr lang="lt-LT" sz="2400" dirty="0" smtClean="0"/>
              <a:t>praeitį, </a:t>
            </a:r>
            <a:r>
              <a:rPr lang="pt-BR" sz="2400" dirty="0" err="1" smtClean="0"/>
              <a:t>dabartį</a:t>
            </a:r>
            <a:r>
              <a:rPr lang="pt-BR" sz="2400" dirty="0" smtClean="0"/>
              <a:t> </a:t>
            </a:r>
            <a:r>
              <a:rPr lang="pt-BR" sz="2400" dirty="0"/>
              <a:t>ir </a:t>
            </a:r>
            <a:r>
              <a:rPr lang="pt-BR" sz="2400" dirty="0" err="1"/>
              <a:t>gebančią</a:t>
            </a:r>
            <a:r>
              <a:rPr lang="pt-BR" sz="2400" dirty="0"/>
              <a:t> </a:t>
            </a:r>
            <a:r>
              <a:rPr lang="pt-BR" sz="2400" dirty="0" err="1"/>
              <a:t>sėkmingai</a:t>
            </a:r>
            <a:r>
              <a:rPr lang="pt-BR" sz="2400" dirty="0"/>
              <a:t> </a:t>
            </a:r>
            <a:r>
              <a:rPr lang="pt-BR" sz="2400" dirty="0" err="1"/>
              <a:t>mobilizuoti</a:t>
            </a:r>
            <a:r>
              <a:rPr lang="pt-BR" sz="2400" dirty="0"/>
              <a:t> </a:t>
            </a:r>
            <a:r>
              <a:rPr lang="pt-BR" sz="2400" dirty="0" err="1"/>
              <a:t>žmones</a:t>
            </a:r>
            <a:r>
              <a:rPr lang="pt-BR" sz="2400" dirty="0"/>
              <a:t> </a:t>
            </a:r>
            <a:r>
              <a:rPr lang="pt-BR" sz="2400" dirty="0" err="1" smtClean="0"/>
              <a:t>ateičiai</a:t>
            </a:r>
            <a:r>
              <a:rPr lang="pt-BR" sz="2400" dirty="0" smtClean="0"/>
              <a:t>. </a:t>
            </a:r>
            <a:endParaRPr lang="lt-LT" sz="2400" dirty="0" smtClean="0"/>
          </a:p>
          <a:p>
            <a:pPr marL="342900" indent="-342900" algn="just">
              <a:buFont typeface="Arial" panose="020B0604020202020204" pitchFamily="34" charset="0"/>
              <a:buChar char="•"/>
            </a:pPr>
            <a:endParaRPr lang="lt-LT" sz="2400" dirty="0" smtClean="0"/>
          </a:p>
          <a:p>
            <a:pPr marL="342900" indent="-342900" algn="just">
              <a:buFont typeface="Arial" panose="020B0604020202020204" pitchFamily="34" charset="0"/>
              <a:buChar char="•"/>
            </a:pPr>
            <a:r>
              <a:rPr lang="lt-LT" sz="2400" b="1" dirty="0" smtClean="0">
                <a:solidFill>
                  <a:srgbClr val="0000FF"/>
                </a:solidFill>
              </a:rPr>
              <a:t>   </a:t>
            </a:r>
            <a:r>
              <a:rPr lang="pt-BR" sz="2400" b="1" u="sng" dirty="0" err="1" smtClean="0">
                <a:solidFill>
                  <a:srgbClr val="0000FF"/>
                </a:solidFill>
              </a:rPr>
              <a:t>Todėl</a:t>
            </a:r>
            <a:r>
              <a:rPr lang="lt-LT" sz="2400" b="1" u="sng" dirty="0" smtClean="0">
                <a:solidFill>
                  <a:srgbClr val="0000FF"/>
                </a:solidFill>
              </a:rPr>
              <a:t> simboliai </a:t>
            </a:r>
            <a:r>
              <a:rPr lang="lt-LT" sz="2400" b="1" u="sng" dirty="0">
                <a:solidFill>
                  <a:srgbClr val="0000FF"/>
                </a:solidFill>
              </a:rPr>
              <a:t>ir tam tikri ritualai, kuriuose matyti itin aiškus simbolių vartojimas, yra </a:t>
            </a:r>
            <a:r>
              <a:rPr lang="lt-LT" sz="2400" b="1" u="sng" dirty="0" smtClean="0">
                <a:solidFill>
                  <a:srgbClr val="0000FF"/>
                </a:solidFill>
              </a:rPr>
              <a:t>vienas lemiamų </a:t>
            </a:r>
            <a:r>
              <a:rPr lang="lt-LT" sz="2400" b="1" u="sng" dirty="0">
                <a:solidFill>
                  <a:srgbClr val="0000FF"/>
                </a:solidFill>
              </a:rPr>
              <a:t>veiksnių, kuriančių tautinį identitetą</a:t>
            </a:r>
            <a:r>
              <a:rPr lang="lt-LT" sz="2400" b="1" u="sng" dirty="0" smtClean="0">
                <a:solidFill>
                  <a:srgbClr val="0000FF"/>
                </a:solidFill>
              </a:rPr>
              <a:t>.</a:t>
            </a:r>
          </a:p>
          <a:p>
            <a:pPr marL="342900" indent="-342900">
              <a:buFont typeface="Arial" panose="020B0604020202020204" pitchFamily="34" charset="0"/>
              <a:buChar char="•"/>
            </a:pPr>
            <a:endParaRPr lang="lt-LT" sz="2400" b="1" dirty="0" smtClean="0"/>
          </a:p>
        </p:txBody>
      </p:sp>
    </p:spTree>
    <p:extLst>
      <p:ext uri="{BB962C8B-B14F-4D97-AF65-F5344CB8AC3E}">
        <p14:creationId xmlns:p14="http://schemas.microsoft.com/office/powerpoint/2010/main" val="16013517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6200" y="76200"/>
            <a:ext cx="1179513" cy="1295400"/>
          </a:xfrm>
          <a:prstGeom prst="rect">
            <a:avLst/>
          </a:prstGeom>
          <a:noFill/>
          <a:ln w="9525">
            <a:noFill/>
            <a:miter lim="800000"/>
            <a:headEnd/>
            <a:tailEnd/>
          </a:ln>
        </p:spPr>
      </p:pic>
      <p:sp>
        <p:nvSpPr>
          <p:cNvPr id="4" name="TextBox 3"/>
          <p:cNvSpPr txBox="1"/>
          <p:nvPr/>
        </p:nvSpPr>
        <p:spPr>
          <a:xfrm>
            <a:off x="395536" y="908720"/>
            <a:ext cx="8424935" cy="5816977"/>
          </a:xfrm>
          <a:prstGeom prst="rect">
            <a:avLst/>
          </a:prstGeom>
          <a:noFill/>
        </p:spPr>
        <p:txBody>
          <a:bodyPr wrap="square" rtlCol="0">
            <a:spAutoFit/>
          </a:bodyPr>
          <a:lstStyle/>
          <a:p>
            <a:pPr marL="285750" indent="-285750">
              <a:buFont typeface="Arial" panose="020B0604020202020204" pitchFamily="34" charset="0"/>
              <a:buChar char="•"/>
            </a:pPr>
            <a:r>
              <a:rPr lang="lt-LT" dirty="0" smtClean="0"/>
              <a:t>            </a:t>
            </a:r>
            <a:r>
              <a:rPr lang="lt-LT" sz="2400" dirty="0" smtClean="0"/>
              <a:t>Pačia </a:t>
            </a:r>
            <a:r>
              <a:rPr lang="lt-LT" sz="2400" dirty="0"/>
              <a:t>bendriausia prasme </a:t>
            </a:r>
            <a:r>
              <a:rPr lang="lt-LT" sz="2400" b="1" dirty="0">
                <a:solidFill>
                  <a:srgbClr val="0000FF"/>
                </a:solidFill>
              </a:rPr>
              <a:t>simbolis nurodomas kaip daiktas</a:t>
            </a:r>
            <a:r>
              <a:rPr lang="lt-LT" sz="2400" b="1" dirty="0" smtClean="0">
                <a:solidFill>
                  <a:srgbClr val="0000FF"/>
                </a:solidFill>
              </a:rPr>
              <a:t>, kažką </a:t>
            </a:r>
            <a:r>
              <a:rPr lang="lt-LT" sz="2400" b="1" dirty="0">
                <a:solidFill>
                  <a:srgbClr val="0000FF"/>
                </a:solidFill>
              </a:rPr>
              <a:t>apibrėžiantis </a:t>
            </a:r>
            <a:r>
              <a:rPr lang="lt-LT" sz="2400" b="1" dirty="0" smtClean="0">
                <a:solidFill>
                  <a:srgbClr val="0000FF"/>
                </a:solidFill>
              </a:rPr>
              <a:t>arba vaizduojantis</a:t>
            </a:r>
            <a:r>
              <a:rPr lang="fi-FI" sz="2400" dirty="0" smtClean="0"/>
              <a:t>. </a:t>
            </a:r>
            <a:r>
              <a:rPr lang="fi-FI" sz="2400" dirty="0"/>
              <a:t>Paprastai net menkiausias simbolis turi keletą </a:t>
            </a:r>
            <a:r>
              <a:rPr lang="fi-FI" sz="2400" dirty="0" smtClean="0"/>
              <a:t>reikšmių</a:t>
            </a:r>
            <a:r>
              <a:rPr lang="en-US" sz="2400" dirty="0" smtClean="0"/>
              <a:t>. </a:t>
            </a:r>
            <a:r>
              <a:rPr lang="lt-LT" sz="2400" dirty="0" smtClean="0"/>
              <a:t>    </a:t>
            </a:r>
          </a:p>
          <a:p>
            <a:pPr marL="285750" indent="-285750">
              <a:buFont typeface="Arial" panose="020B0604020202020204" pitchFamily="34" charset="0"/>
              <a:buChar char="•"/>
            </a:pPr>
            <a:r>
              <a:rPr lang="lt-LT" sz="2400" b="1" dirty="0" smtClean="0">
                <a:solidFill>
                  <a:srgbClr val="0000FF"/>
                </a:solidFill>
              </a:rPr>
              <a:t>   Nacionalinis </a:t>
            </a:r>
            <a:r>
              <a:rPr lang="lt-LT" sz="2400" b="1" dirty="0">
                <a:solidFill>
                  <a:srgbClr val="0000FF"/>
                </a:solidFill>
              </a:rPr>
              <a:t>simbolis </a:t>
            </a:r>
            <a:r>
              <a:rPr lang="lt-LT" sz="2400" dirty="0"/>
              <a:t>dažniausiai pristatomas kaip </a:t>
            </a:r>
            <a:r>
              <a:rPr lang="lt-LT" sz="2400" b="1" dirty="0">
                <a:solidFill>
                  <a:srgbClr val="0000FF"/>
                </a:solidFill>
              </a:rPr>
              <a:t>daugybės </a:t>
            </a:r>
            <a:r>
              <a:rPr lang="lt-LT" sz="2400" b="1" dirty="0" smtClean="0">
                <a:solidFill>
                  <a:srgbClr val="0000FF"/>
                </a:solidFill>
              </a:rPr>
              <a:t>skirtingų elementų visuma, </a:t>
            </a:r>
            <a:r>
              <a:rPr lang="lt-LT" sz="2400" b="1" dirty="0">
                <a:solidFill>
                  <a:srgbClr val="0000FF"/>
                </a:solidFill>
              </a:rPr>
              <a:t>save pasauliui reprezentuojanti kaip tautinę bendruomenę</a:t>
            </a:r>
            <a:r>
              <a:rPr lang="lt-LT" sz="2400" dirty="0"/>
              <a:t>. </a:t>
            </a:r>
            <a:endParaRPr lang="lt-LT" sz="2400" dirty="0" smtClean="0"/>
          </a:p>
          <a:p>
            <a:pPr marL="285750" indent="-285750">
              <a:buFont typeface="Arial" panose="020B0604020202020204" pitchFamily="34" charset="0"/>
              <a:buChar char="•"/>
            </a:pPr>
            <a:r>
              <a:rPr lang="lt-LT" sz="2400" dirty="0" smtClean="0"/>
              <a:t>   Nacionaliniai simboliai atspindi </a:t>
            </a:r>
            <a:r>
              <a:rPr lang="lt-LT" sz="2400" dirty="0"/>
              <a:t>nacionalinį tam tikros tautos individo portretą, elgsenas, vertybes, </a:t>
            </a:r>
            <a:r>
              <a:rPr lang="lt-LT" sz="2400" dirty="0" smtClean="0"/>
              <a:t>siekius, istoriją </a:t>
            </a:r>
            <a:r>
              <a:rPr lang="lt-LT" sz="2400" dirty="0"/>
              <a:t>ir pan. </a:t>
            </a:r>
            <a:endParaRPr lang="lt-LT" sz="2400" dirty="0" smtClean="0"/>
          </a:p>
          <a:p>
            <a:pPr marL="285750" indent="-285750">
              <a:buFont typeface="Arial" panose="020B0604020202020204" pitchFamily="34" charset="0"/>
              <a:buChar char="•"/>
            </a:pPr>
            <a:r>
              <a:rPr lang="lt-LT" sz="2400" dirty="0" smtClean="0"/>
              <a:t>   Paprastai </a:t>
            </a:r>
            <a:r>
              <a:rPr lang="lt-LT" sz="2400" dirty="0"/>
              <a:t>tam tikros </a:t>
            </a:r>
            <a:r>
              <a:rPr lang="lt-LT" sz="2400" b="1" dirty="0">
                <a:solidFill>
                  <a:srgbClr val="0000FF"/>
                </a:solidFill>
              </a:rPr>
              <a:t>nacionalinės šventės</a:t>
            </a:r>
            <a:r>
              <a:rPr lang="lt-LT" sz="2400" dirty="0"/>
              <a:t>, svarbūs tautos įvykiai ir </a:t>
            </a:r>
            <a:r>
              <a:rPr lang="lt-LT" sz="2400" dirty="0" smtClean="0"/>
              <a:t>kitos manifestacijos </a:t>
            </a:r>
            <a:r>
              <a:rPr lang="lt-LT" sz="2400" dirty="0"/>
              <a:t>yra </a:t>
            </a:r>
            <a:r>
              <a:rPr lang="lt-LT" sz="2400" b="1" dirty="0">
                <a:solidFill>
                  <a:srgbClr val="0000FF"/>
                </a:solidFill>
              </a:rPr>
              <a:t>neatsiejamos nuo vieno svarbiausių nacionalinio simbolio – vėliavos</a:t>
            </a:r>
            <a:r>
              <a:rPr lang="lt-LT" sz="2400" b="1" dirty="0"/>
              <a:t>.</a:t>
            </a:r>
          </a:p>
          <a:p>
            <a:pPr marL="285750" indent="-285750">
              <a:buFont typeface="Arial" panose="020B0604020202020204" pitchFamily="34" charset="0"/>
              <a:buChar char="•"/>
            </a:pPr>
            <a:r>
              <a:rPr lang="lt-LT" sz="2400" dirty="0" smtClean="0"/>
              <a:t>   Tačiau bet kuri simbolika, tame tarpe ir vėliava, nėra savaime atsirandanti tikrovė, nes daiktus</a:t>
            </a:r>
            <a:r>
              <a:rPr lang="lt-LT" sz="2400" dirty="0"/>
              <a:t>, reiškinius, </a:t>
            </a:r>
            <a:r>
              <a:rPr lang="lt-LT" sz="2400" dirty="0" smtClean="0"/>
              <a:t>procesus įprasmina </a:t>
            </a:r>
            <a:r>
              <a:rPr lang="lt-LT" sz="2400" dirty="0"/>
              <a:t>patys žmonės</a:t>
            </a:r>
            <a:r>
              <a:rPr lang="lt-LT" sz="2400" dirty="0" smtClean="0"/>
              <a:t>.</a:t>
            </a:r>
            <a:endParaRPr lang="lt-LT" sz="2400" dirty="0"/>
          </a:p>
          <a:p>
            <a:pPr marL="285750" indent="-285750">
              <a:buFont typeface="Arial" panose="020B0604020202020204" pitchFamily="34" charset="0"/>
              <a:buChar char="•"/>
            </a:pPr>
            <a:endParaRPr lang="lt-LT" dirty="0" smtClean="0"/>
          </a:p>
          <a:p>
            <a:pPr marL="285750" indent="-285750">
              <a:buFont typeface="Arial" panose="020B0604020202020204" pitchFamily="34" charset="0"/>
              <a:buChar char="•"/>
            </a:pPr>
            <a:endParaRPr lang="lt-LT" dirty="0"/>
          </a:p>
        </p:txBody>
      </p:sp>
    </p:spTree>
    <p:extLst>
      <p:ext uri="{BB962C8B-B14F-4D97-AF65-F5344CB8AC3E}">
        <p14:creationId xmlns:p14="http://schemas.microsoft.com/office/powerpoint/2010/main" val="38743756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8" name="Text Box 4"/>
          <p:cNvSpPr txBox="1">
            <a:spLocks noChangeArrowheads="1"/>
          </p:cNvSpPr>
          <p:nvPr/>
        </p:nvSpPr>
        <p:spPr bwMode="auto">
          <a:xfrm>
            <a:off x="152400" y="1268760"/>
            <a:ext cx="8839200"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40000"/>
              </a:lnSpc>
              <a:spcBef>
                <a:spcPct val="50000"/>
              </a:spcBef>
              <a:defRPr/>
            </a:pPr>
            <a:r>
              <a:rPr lang="lt-LT" altLang="lt-LT" sz="2800" b="1" i="1" dirty="0" smtClean="0">
                <a:effectLst>
                  <a:outerShdw blurRad="38100" dist="38100" dir="2700000" algn="tl">
                    <a:srgbClr val="C0C0C0"/>
                  </a:outerShdw>
                </a:effectLst>
              </a:rPr>
              <a:t>   </a:t>
            </a:r>
            <a:r>
              <a:rPr lang="lt-LT" altLang="lt-LT" sz="2800" b="1" i="1" dirty="0">
                <a:effectLst>
                  <a:outerShdw blurRad="38100" dist="38100" dir="2700000" algn="tl">
                    <a:srgbClr val="C0C0C0"/>
                  </a:outerShdw>
                </a:effectLst>
              </a:rPr>
              <a:t>„Dar visai neseniai, tik prieš dvidešimt penkerius metus, iš pogrindžio išlaisvinome </a:t>
            </a:r>
            <a:r>
              <a:rPr lang="lt-LT" altLang="lt-LT" sz="2800" b="1" i="1" dirty="0">
                <a:solidFill>
                  <a:srgbClr val="0000FF"/>
                </a:solidFill>
                <a:effectLst>
                  <a:outerShdw blurRad="38100" dist="38100" dir="2700000" algn="tl">
                    <a:srgbClr val="C0C0C0"/>
                  </a:outerShdw>
                </a:effectLst>
              </a:rPr>
              <a:t>Vytį</a:t>
            </a:r>
            <a:r>
              <a:rPr lang="lt-LT" altLang="lt-LT" sz="2800" b="1" i="1" dirty="0">
                <a:effectLst>
                  <a:outerShdw blurRad="38100" dist="38100" dir="2700000" algn="tl">
                    <a:srgbClr val="C0C0C0"/>
                  </a:outerShdw>
                </a:effectLst>
              </a:rPr>
              <a:t>, </a:t>
            </a:r>
            <a:r>
              <a:rPr lang="lt-LT" altLang="lt-LT" sz="2800" b="1" i="1" dirty="0">
                <a:solidFill>
                  <a:srgbClr val="0000FF"/>
                </a:solidFill>
                <a:effectLst>
                  <a:outerShdw blurRad="38100" dist="38100" dir="2700000" algn="tl">
                    <a:srgbClr val="C0C0C0"/>
                  </a:outerShdw>
                </a:effectLst>
              </a:rPr>
              <a:t>Gedimino Stulpus</a:t>
            </a:r>
            <a:r>
              <a:rPr lang="lt-LT" altLang="lt-LT" sz="2800" b="1" i="1" dirty="0">
                <a:effectLst>
                  <a:outerShdw blurRad="38100" dist="38100" dir="2700000" algn="tl">
                    <a:srgbClr val="C0C0C0"/>
                  </a:outerShdw>
                </a:effectLst>
              </a:rPr>
              <a:t>, </a:t>
            </a:r>
            <a:r>
              <a:rPr lang="lt-LT" altLang="lt-LT" sz="2800" b="1" i="1" dirty="0">
                <a:solidFill>
                  <a:srgbClr val="0000FF"/>
                </a:solidFill>
                <a:effectLst>
                  <a:outerShdw blurRad="38100" dist="38100" dir="2700000" algn="tl">
                    <a:srgbClr val="C0C0C0"/>
                  </a:outerShdw>
                </a:effectLst>
              </a:rPr>
              <a:t>Trispalvę</a:t>
            </a:r>
            <a:r>
              <a:rPr lang="lt-LT" altLang="lt-LT" sz="2800" b="1" i="1" dirty="0">
                <a:effectLst>
                  <a:outerShdw blurRad="38100" dist="38100" dir="2700000" algn="tl">
                    <a:srgbClr val="C0C0C0"/>
                  </a:outerShdw>
                </a:effectLst>
              </a:rPr>
              <a:t> ir </a:t>
            </a:r>
            <a:r>
              <a:rPr lang="lt-LT" altLang="lt-LT" sz="2800" b="1" i="1" dirty="0">
                <a:solidFill>
                  <a:srgbClr val="0000FF"/>
                </a:solidFill>
                <a:effectLst>
                  <a:outerShdw blurRad="38100" dist="38100" dir="2700000" algn="tl">
                    <a:srgbClr val="C0C0C0"/>
                  </a:outerShdw>
                </a:effectLst>
              </a:rPr>
              <a:t>Tautinę Giesmę</a:t>
            </a:r>
            <a:r>
              <a:rPr lang="lt-LT" altLang="lt-LT" sz="2800" b="1" i="1" dirty="0">
                <a:effectLst>
                  <a:outerShdw blurRad="38100" dist="38100" dir="2700000" algn="tl">
                    <a:srgbClr val="C0C0C0"/>
                  </a:outerShdw>
                </a:effectLst>
              </a:rPr>
              <a:t>, o </a:t>
            </a:r>
            <a:r>
              <a:rPr lang="lt-LT" altLang="lt-LT" sz="2800" b="1" i="1" dirty="0">
                <a:solidFill>
                  <a:srgbClr val="0000FF"/>
                </a:solidFill>
                <a:effectLst>
                  <a:outerShdw blurRad="38100" dist="38100" dir="2700000" algn="tl">
                    <a:srgbClr val="C0C0C0"/>
                  </a:outerShdw>
                </a:effectLst>
              </a:rPr>
              <a:t>lietuvių kalbą</a:t>
            </a:r>
            <a:r>
              <a:rPr lang="lt-LT" altLang="lt-LT" sz="2800" b="1" i="1" dirty="0">
                <a:effectLst>
                  <a:outerShdw blurRad="38100" dist="38100" dir="2700000" algn="tl">
                    <a:srgbClr val="C0C0C0"/>
                  </a:outerShdw>
                </a:effectLst>
              </a:rPr>
              <a:t> įteisinome kaip valstybinę. Atgavome </a:t>
            </a:r>
            <a:r>
              <a:rPr lang="lt-LT" altLang="lt-LT" sz="2800" b="1" i="1" dirty="0">
                <a:solidFill>
                  <a:srgbClr val="0000FF"/>
                </a:solidFill>
                <a:effectLst>
                  <a:outerShdw blurRad="38100" dist="38100" dir="2700000" algn="tl">
                    <a:srgbClr val="C0C0C0"/>
                  </a:outerShdw>
                </a:effectLst>
              </a:rPr>
              <a:t>savo valstybės simbolius</a:t>
            </a:r>
            <a:r>
              <a:rPr lang="lt-LT" altLang="lt-LT" sz="2800" b="1" i="1" dirty="0">
                <a:effectLst>
                  <a:outerShdw blurRad="38100" dist="38100" dir="2700000" algn="tl">
                    <a:srgbClr val="C0C0C0"/>
                  </a:outerShdw>
                </a:effectLst>
              </a:rPr>
              <a:t> ir, kaip sakoma, per vieną naktį iš liaudies tapome tauta</a:t>
            </a:r>
            <a:r>
              <a:rPr lang="lt-LT" altLang="lt-LT" sz="2800" b="1" i="1" dirty="0" smtClean="0">
                <a:effectLst>
                  <a:outerShdw blurRad="38100" dist="38100" dir="2700000" algn="tl">
                    <a:srgbClr val="C0C0C0"/>
                  </a:outerShdw>
                </a:effectLst>
              </a:rPr>
              <a:t>.”</a:t>
            </a:r>
          </a:p>
          <a:p>
            <a:pPr algn="r">
              <a:lnSpc>
                <a:spcPct val="140000"/>
              </a:lnSpc>
              <a:spcBef>
                <a:spcPct val="50000"/>
              </a:spcBef>
              <a:defRPr/>
            </a:pPr>
            <a:r>
              <a:rPr lang="lt-LT" altLang="lt-LT" sz="2000" b="1" i="1" dirty="0" smtClean="0">
                <a:solidFill>
                  <a:srgbClr val="0000FF"/>
                </a:solidFill>
                <a:effectLst>
                  <a:outerShdw blurRad="38100" dist="38100" dir="2700000" algn="tl">
                    <a:srgbClr val="C0C0C0"/>
                  </a:outerShdw>
                </a:effectLst>
              </a:rPr>
              <a:t>Lietuvos </a:t>
            </a:r>
            <a:r>
              <a:rPr lang="lt-LT" altLang="lt-LT" sz="2000" b="1" i="1" dirty="0">
                <a:solidFill>
                  <a:srgbClr val="0000FF"/>
                </a:solidFill>
                <a:effectLst>
                  <a:outerShdw blurRad="38100" dist="38100" dir="2700000" algn="tl">
                    <a:srgbClr val="C0C0C0"/>
                  </a:outerShdw>
                </a:effectLst>
              </a:rPr>
              <a:t>R</a:t>
            </a:r>
            <a:r>
              <a:rPr lang="lt-LT" altLang="lt-LT" sz="2000" b="1" i="1" dirty="0" smtClean="0">
                <a:solidFill>
                  <a:srgbClr val="0000FF"/>
                </a:solidFill>
                <a:effectLst>
                  <a:outerShdw blurRad="38100" dist="38100" dir="2700000" algn="tl">
                    <a:srgbClr val="C0C0C0"/>
                  </a:outerShdw>
                </a:effectLst>
              </a:rPr>
              <a:t>espublikos </a:t>
            </a:r>
            <a:r>
              <a:rPr lang="lt-LT" altLang="lt-LT" sz="2000" b="1" i="1" dirty="0">
                <a:solidFill>
                  <a:srgbClr val="0000FF"/>
                </a:solidFill>
                <a:effectLst>
                  <a:outerShdw blurRad="38100" dist="38100" dir="2700000" algn="tl">
                    <a:srgbClr val="C0C0C0"/>
                  </a:outerShdw>
                </a:effectLst>
              </a:rPr>
              <a:t>prezidentė 2013 06 11</a:t>
            </a:r>
          </a:p>
        </p:txBody>
      </p:sp>
      <p:pic>
        <p:nvPicPr>
          <p:cNvPr id="3075" name="Picture 4"/>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6200" y="76200"/>
            <a:ext cx="1179513" cy="1295400"/>
          </a:xfrm>
          <a:prstGeom prst="rect">
            <a:avLst/>
          </a:prstGeom>
          <a:noFill/>
          <a:ln w="9525">
            <a:noFill/>
            <a:miter lim="800000"/>
            <a:headEnd/>
            <a:tailEnd/>
          </a:ln>
        </p:spPr>
      </p:pic>
      <p:pic>
        <p:nvPicPr>
          <p:cNvPr id="297991" name="Picture 7" descr="plakatas-eitynes-vasario-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4648200"/>
            <a:ext cx="2133600" cy="21336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2060848"/>
            <a:ext cx="8280920" cy="4431983"/>
          </a:xfrm>
          <a:prstGeom prst="rect">
            <a:avLst/>
          </a:prstGeom>
          <a:noFill/>
        </p:spPr>
        <p:txBody>
          <a:bodyPr wrap="square" rtlCol="0">
            <a:spAutoFit/>
          </a:bodyPr>
          <a:lstStyle/>
          <a:p>
            <a:pPr marL="285750" indent="-285750">
              <a:buFontTx/>
              <a:buChar char="-"/>
            </a:pPr>
            <a:r>
              <a:rPr lang="lt-LT" sz="2400" b="1" dirty="0" smtClean="0">
                <a:solidFill>
                  <a:srgbClr val="0000FF"/>
                </a:solidFill>
              </a:rPr>
              <a:t>Simbolis </a:t>
            </a:r>
            <a:r>
              <a:rPr lang="lt-LT" sz="2400" b="1" dirty="0">
                <a:solidFill>
                  <a:srgbClr val="0000FF"/>
                </a:solidFill>
              </a:rPr>
              <a:t>yra jėga – jis kaip </a:t>
            </a:r>
            <a:r>
              <a:rPr lang="lt-LT" sz="2400" b="1" dirty="0" smtClean="0">
                <a:solidFill>
                  <a:srgbClr val="0000FF"/>
                </a:solidFill>
              </a:rPr>
              <a:t>dinamitas… </a:t>
            </a:r>
            <a:endParaRPr lang="en-US" sz="2400" b="1" dirty="0" smtClean="0">
              <a:solidFill>
                <a:srgbClr val="0000FF"/>
              </a:solidFill>
            </a:endParaRPr>
          </a:p>
          <a:p>
            <a:pPr marL="285750" indent="-285750">
              <a:buFontTx/>
              <a:buChar char="-"/>
            </a:pPr>
            <a:endParaRPr lang="en-US" sz="2400" b="1" dirty="0">
              <a:solidFill>
                <a:srgbClr val="0000FF"/>
              </a:solidFill>
            </a:endParaRPr>
          </a:p>
          <a:p>
            <a:r>
              <a:rPr lang="lt-LT" sz="2400" b="1" dirty="0" smtClean="0">
                <a:solidFill>
                  <a:srgbClr val="0000FF"/>
                </a:solidFill>
              </a:rPr>
              <a:t>-  „Priešas </a:t>
            </a:r>
            <a:r>
              <a:rPr lang="lt-LT" sz="2400" b="1" dirty="0">
                <a:solidFill>
                  <a:srgbClr val="0000FF"/>
                </a:solidFill>
              </a:rPr>
              <a:t>ženklo bijo labiau nei kalavijo“, – </a:t>
            </a:r>
            <a:r>
              <a:rPr lang="lt-LT" sz="2400" b="1" dirty="0" smtClean="0">
                <a:solidFill>
                  <a:srgbClr val="0000FF"/>
                </a:solidFill>
              </a:rPr>
              <a:t> </a:t>
            </a:r>
            <a:r>
              <a:rPr lang="lt-LT" sz="2400" b="1" dirty="0" err="1">
                <a:solidFill>
                  <a:srgbClr val="0000FF"/>
                </a:solidFill>
              </a:rPr>
              <a:t>R.Dichavičius</a:t>
            </a:r>
            <a:r>
              <a:rPr lang="lt-LT" sz="2400" b="1" dirty="0">
                <a:solidFill>
                  <a:srgbClr val="0000FF"/>
                </a:solidFill>
              </a:rPr>
              <a:t>.</a:t>
            </a:r>
            <a:br>
              <a:rPr lang="lt-LT" sz="2400" b="1" dirty="0">
                <a:solidFill>
                  <a:srgbClr val="0000FF"/>
                </a:solidFill>
              </a:rPr>
            </a:br>
            <a:endParaRPr lang="en-US" sz="2400" b="1" dirty="0" smtClean="0">
              <a:solidFill>
                <a:srgbClr val="0000FF"/>
              </a:solidFill>
            </a:endParaRPr>
          </a:p>
          <a:p>
            <a:pPr marL="285750" indent="-285750">
              <a:buFontTx/>
              <a:buChar char="-"/>
            </a:pPr>
            <a:r>
              <a:rPr lang="en-US" sz="2400" b="1" dirty="0" smtClean="0">
                <a:solidFill>
                  <a:srgbClr val="0000FF"/>
                </a:solidFill>
              </a:rPr>
              <a:t>…</a:t>
            </a:r>
            <a:r>
              <a:rPr lang="lt-LT" sz="2400" b="1" dirty="0" smtClean="0">
                <a:solidFill>
                  <a:srgbClr val="0000FF"/>
                </a:solidFill>
              </a:rPr>
              <a:t>Valstybė </a:t>
            </a:r>
            <a:r>
              <a:rPr lang="lt-LT" sz="2400" b="1" dirty="0">
                <a:solidFill>
                  <a:srgbClr val="0000FF"/>
                </a:solidFill>
              </a:rPr>
              <a:t>– ne tik pušys ir ežerai. Valstybė – tai žymuo, ženklas ir </a:t>
            </a:r>
            <a:r>
              <a:rPr lang="lt-LT" sz="2400" b="1" dirty="0" smtClean="0">
                <a:solidFill>
                  <a:srgbClr val="0000FF"/>
                </a:solidFill>
              </a:rPr>
              <a:t>simbolis</a:t>
            </a:r>
            <a:r>
              <a:rPr lang="en-US" sz="2400" b="1" dirty="0" smtClean="0">
                <a:solidFill>
                  <a:srgbClr val="0000FF"/>
                </a:solidFill>
              </a:rPr>
              <a:t>…</a:t>
            </a:r>
          </a:p>
          <a:p>
            <a:pPr marL="285750" indent="-285750">
              <a:buFontTx/>
              <a:buChar char="-"/>
            </a:pPr>
            <a:endParaRPr lang="en-US" sz="2400" b="1" dirty="0" smtClean="0">
              <a:solidFill>
                <a:srgbClr val="0000FF"/>
              </a:solidFill>
            </a:endParaRPr>
          </a:p>
          <a:p>
            <a:pPr marL="285750" indent="-285750">
              <a:buFontTx/>
              <a:buChar char="-"/>
            </a:pPr>
            <a:r>
              <a:rPr lang="en-US" sz="2400" b="1" dirty="0" smtClean="0">
                <a:solidFill>
                  <a:srgbClr val="0000FF"/>
                </a:solidFill>
              </a:rPr>
              <a:t>…</a:t>
            </a:r>
            <a:r>
              <a:rPr lang="lt-LT" sz="2400" b="1" dirty="0" smtClean="0">
                <a:solidFill>
                  <a:srgbClr val="0000FF"/>
                </a:solidFill>
              </a:rPr>
              <a:t>simboliai</a:t>
            </a:r>
            <a:r>
              <a:rPr lang="lt-LT" sz="2400" b="1" dirty="0">
                <a:solidFill>
                  <a:srgbClr val="0000FF"/>
                </a:solidFill>
              </a:rPr>
              <a:t>, taip pat meno kūriniai įtvirtina Lietuvos valstybę, tautos savimonę, jos kalbą ir </a:t>
            </a:r>
            <a:r>
              <a:rPr lang="lt-LT" sz="2400" b="1" dirty="0" smtClean="0">
                <a:solidFill>
                  <a:srgbClr val="0000FF"/>
                </a:solidFill>
              </a:rPr>
              <a:t>kultūrą</a:t>
            </a:r>
            <a:r>
              <a:rPr lang="en-US" sz="2400" b="1" dirty="0" smtClean="0">
                <a:solidFill>
                  <a:srgbClr val="0000FF"/>
                </a:solidFill>
              </a:rPr>
              <a:t>…</a:t>
            </a:r>
          </a:p>
          <a:p>
            <a:pPr marL="285750" indent="-285750">
              <a:buFontTx/>
              <a:buChar char="-"/>
            </a:pPr>
            <a:endParaRPr lang="en-US" sz="2400" b="1" dirty="0">
              <a:solidFill>
                <a:srgbClr val="0000FF"/>
              </a:solidFill>
            </a:endParaRPr>
          </a:p>
          <a:p>
            <a:pPr marL="285750" indent="-285750">
              <a:buFontTx/>
              <a:buChar char="-"/>
            </a:pPr>
            <a:r>
              <a:rPr lang="en-US" sz="2400" b="1" dirty="0" smtClean="0">
                <a:solidFill>
                  <a:srgbClr val="0000FF"/>
                </a:solidFill>
              </a:rPr>
              <a:t>…</a:t>
            </a:r>
            <a:r>
              <a:rPr lang="lt-LT" sz="2400" b="1" dirty="0" smtClean="0">
                <a:solidFill>
                  <a:srgbClr val="0000FF"/>
                </a:solidFill>
              </a:rPr>
              <a:t>Jei </a:t>
            </a:r>
            <a:r>
              <a:rPr lang="lt-LT" sz="2400" b="1" dirty="0">
                <a:solidFill>
                  <a:srgbClr val="0000FF"/>
                </a:solidFill>
              </a:rPr>
              <a:t>ne šie atributai, šiandien nebūtų ir pačios </a:t>
            </a:r>
            <a:r>
              <a:rPr lang="lt-LT" sz="2400" b="1" dirty="0" smtClean="0">
                <a:solidFill>
                  <a:srgbClr val="0000FF"/>
                </a:solidFill>
              </a:rPr>
              <a:t>Lietuvos…</a:t>
            </a:r>
            <a:r>
              <a:rPr lang="lt-LT" dirty="0">
                <a:solidFill>
                  <a:srgbClr val="0000FF"/>
                </a:solidFill>
              </a:rPr>
              <a:t/>
            </a:r>
            <a:br>
              <a:rPr lang="lt-LT" dirty="0">
                <a:solidFill>
                  <a:srgbClr val="0000FF"/>
                </a:solidFill>
              </a:rPr>
            </a:br>
            <a:endParaRPr lang="en-US" dirty="0" smtClean="0">
              <a:solidFill>
                <a:srgbClr val="0000FF"/>
              </a:solidFill>
            </a:endParaRPr>
          </a:p>
        </p:txBody>
      </p:sp>
      <p:sp>
        <p:nvSpPr>
          <p:cNvPr id="3" name="TextBox 2"/>
          <p:cNvSpPr txBox="1"/>
          <p:nvPr/>
        </p:nvSpPr>
        <p:spPr>
          <a:xfrm>
            <a:off x="107504" y="6342419"/>
            <a:ext cx="8928992" cy="461665"/>
          </a:xfrm>
          <a:prstGeom prst="rect">
            <a:avLst/>
          </a:prstGeom>
          <a:noFill/>
        </p:spPr>
        <p:txBody>
          <a:bodyPr wrap="square" rtlCol="0">
            <a:spAutoFit/>
          </a:bodyPr>
          <a:lstStyle/>
          <a:p>
            <a:r>
              <a:rPr lang="lt-LT" sz="1200" dirty="0" smtClean="0">
                <a:hlinkClick r:id="rId2"/>
              </a:rPr>
              <a:t>http://www.15min.lt/naujiena/</a:t>
            </a:r>
            <a:r>
              <a:rPr lang="lt-LT" sz="1200" dirty="0" err="1" smtClean="0">
                <a:hlinkClick r:id="rId2"/>
              </a:rPr>
              <a:t>kultura</a:t>
            </a:r>
            <a:r>
              <a:rPr lang="lt-LT" sz="1200" dirty="0" smtClean="0">
                <a:hlinkClick r:id="rId2"/>
              </a:rPr>
              <a:t>/asmenybe/dailininkas-ir-fotomenininkas-</a:t>
            </a:r>
            <a:r>
              <a:rPr lang="lt-LT" sz="1200" dirty="0" err="1" smtClean="0">
                <a:hlinkClick r:id="rId2"/>
              </a:rPr>
              <a:t>rimantas-dichavicius-knyga</a:t>
            </a:r>
            <a:r>
              <a:rPr lang="lt-LT" sz="1200" dirty="0" smtClean="0">
                <a:hlinkClick r:id="rId2"/>
              </a:rPr>
              <a:t>-atsirado-</a:t>
            </a:r>
            <a:r>
              <a:rPr lang="lt-LT" sz="1200" dirty="0" err="1" smtClean="0">
                <a:hlinkClick r:id="rId2"/>
              </a:rPr>
              <a:t>is-pasiutimo-ir</a:t>
            </a:r>
            <a:r>
              <a:rPr lang="lt-LT" sz="1200" dirty="0" smtClean="0">
                <a:hlinkClick r:id="rId2"/>
              </a:rPr>
              <a:t>-</a:t>
            </a:r>
            <a:r>
              <a:rPr lang="lt-LT" sz="1200" dirty="0" err="1" smtClean="0">
                <a:hlinkClick r:id="rId2"/>
              </a:rPr>
              <a:t>liudesio-285-263724#ixzz2nooXiviY</a:t>
            </a:r>
            <a:endParaRPr lang="en-US" sz="1200" dirty="0" smtClean="0"/>
          </a:p>
        </p:txBody>
      </p:sp>
      <p:pic>
        <p:nvPicPr>
          <p:cNvPr id="4"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496" y="0"/>
            <a:ext cx="1296144" cy="142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4" cstate="print"/>
          <a:srcRect l="30240" t="31792" r="56023" b="42349"/>
          <a:stretch>
            <a:fillRect/>
          </a:stretch>
        </p:blipFill>
        <p:spPr bwMode="auto">
          <a:xfrm>
            <a:off x="2411760" y="10054"/>
            <a:ext cx="1568026" cy="1844824"/>
          </a:xfrm>
          <a:prstGeom prst="rect">
            <a:avLst/>
          </a:prstGeom>
          <a:noFill/>
          <a:ln w="9525">
            <a:noFill/>
            <a:miter lim="800000"/>
            <a:headEnd/>
            <a:tailEnd/>
          </a:ln>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0112" y="10054"/>
            <a:ext cx="3563888" cy="2462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81914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25538"/>
            <a:ext cx="356393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3"/>
          <p:cNvSpPr txBox="1">
            <a:spLocks noChangeArrowheads="1"/>
          </p:cNvSpPr>
          <p:nvPr/>
        </p:nvSpPr>
        <p:spPr bwMode="auto">
          <a:xfrm>
            <a:off x="684213" y="0"/>
            <a:ext cx="64801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endParaRPr lang="en-US" altLang="lt-LT" sz="3200"/>
          </a:p>
        </p:txBody>
      </p:sp>
      <p:sp>
        <p:nvSpPr>
          <p:cNvPr id="44036" name="Text Box 4"/>
          <p:cNvSpPr txBox="1">
            <a:spLocks noChangeArrowheads="1"/>
          </p:cNvSpPr>
          <p:nvPr/>
        </p:nvSpPr>
        <p:spPr bwMode="auto">
          <a:xfrm>
            <a:off x="4495800" y="76200"/>
            <a:ext cx="2743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lt-LT" altLang="lt-LT" sz="3600" b="1"/>
              <a:t>SITUACIJA</a:t>
            </a:r>
          </a:p>
        </p:txBody>
      </p:sp>
      <p:pic>
        <p:nvPicPr>
          <p:cNvPr id="44037"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0" y="2625725"/>
            <a:ext cx="3048000" cy="20224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403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6688" y="4800600"/>
            <a:ext cx="2628900" cy="19637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403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3074988"/>
            <a:ext cx="2963863" cy="1644650"/>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404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l="5121" r="3328" b="14705"/>
          <a:stretch>
            <a:fillRect/>
          </a:stretch>
        </p:blipFill>
        <p:spPr bwMode="auto">
          <a:xfrm>
            <a:off x="0" y="0"/>
            <a:ext cx="4119563" cy="1316038"/>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6" descr="G:\veliava.jpg"/>
          <p:cNvPicPr>
            <a:picLocks noChangeAspect="1" noChangeArrowheads="1"/>
          </p:cNvPicPr>
          <p:nvPr/>
        </p:nvPicPr>
        <p:blipFill>
          <a:blip r:embed="rId7" cstate="print"/>
          <a:srcRect/>
          <a:stretch>
            <a:fillRect/>
          </a:stretch>
        </p:blipFill>
        <p:spPr bwMode="auto">
          <a:xfrm>
            <a:off x="4419600" y="904875"/>
            <a:ext cx="3429000" cy="2066925"/>
          </a:xfrm>
          <a:prstGeom prst="rect">
            <a:avLst/>
          </a:prstGeom>
          <a:noFill/>
          <a:ln w="9525">
            <a:noFill/>
            <a:miter lim="800000"/>
            <a:headEnd/>
            <a:tailEnd/>
          </a:ln>
          <a:effectLst>
            <a:outerShdw dist="139700" dir="2700000" algn="tl" rotWithShape="0">
              <a:srgbClr val="333333">
                <a:alpha val="64999"/>
              </a:srgbClr>
            </a:outerShdw>
          </a:effectLst>
        </p:spPr>
      </p:pic>
      <p:pic>
        <p:nvPicPr>
          <p:cNvPr id="44042" name="Picture 11" descr="c83ecabd966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05200" y="4635500"/>
            <a:ext cx="31242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3" name="Picture 12" descr="LNK Zvaigzdes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925" y="3213100"/>
            <a:ext cx="2736850"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63713" y="3213100"/>
            <a:ext cx="1330325"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5" name="Picture 13" descr="6847"/>
          <p:cNvPicPr>
            <a:picLocks noChangeAspect="1" noChangeArrowheads="1"/>
          </p:cNvPicPr>
          <p:nvPr/>
        </p:nvPicPr>
        <p:blipFill>
          <a:blip r:embed="rId11" cstate="print">
            <a:extLst>
              <a:ext uri="{28A0092B-C50C-407E-A947-70E740481C1C}">
                <a14:useLocalDpi xmlns:a14="http://schemas.microsoft.com/office/drawing/2010/main" val="0"/>
              </a:ext>
            </a:extLst>
          </a:blip>
          <a:srcRect l="4628"/>
          <a:stretch>
            <a:fillRect/>
          </a:stretch>
        </p:blipFill>
        <p:spPr bwMode="auto">
          <a:xfrm>
            <a:off x="0" y="4638675"/>
            <a:ext cx="3505200" cy="2219325"/>
          </a:xfrm>
          <a:prstGeom prst="rect">
            <a:avLst/>
          </a:prstGeom>
          <a:noFill/>
          <a:extLst>
            <a:ext uri="{909E8E84-426E-40DD-AFC4-6F175D3DCCD1}">
              <a14:hiddenFill xmlns:a14="http://schemas.microsoft.com/office/drawing/2010/main">
                <a:solidFill>
                  <a:srgbClr val="FFFFFF"/>
                </a:solidFill>
              </a14:hiddenFill>
            </a:ext>
          </a:extLst>
        </p:spPr>
      </p:pic>
      <p:pic>
        <p:nvPicPr>
          <p:cNvPr id="44046" name="Picture 14" descr="BTLK"/>
          <p:cNvPicPr>
            <a:picLocks noChangeAspect="1" noChangeArrowheads="1"/>
          </p:cNvPicPr>
          <p:nvPr/>
        </p:nvPicPr>
        <p:blipFill>
          <a:blip r:embed="rId12" cstate="print">
            <a:extLst>
              <a:ext uri="{28A0092B-C50C-407E-A947-70E740481C1C}">
                <a14:useLocalDpi xmlns:a14="http://schemas.microsoft.com/office/drawing/2010/main" val="0"/>
              </a:ext>
            </a:extLst>
          </a:blip>
          <a:srcRect l="5737" r="17769"/>
          <a:stretch>
            <a:fillRect/>
          </a:stretch>
        </p:blipFill>
        <p:spPr bwMode="auto">
          <a:xfrm>
            <a:off x="7924800" y="0"/>
            <a:ext cx="12192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2688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534</TotalTime>
  <Words>1742</Words>
  <Application>Microsoft Office PowerPoint</Application>
  <PresentationFormat>Demonstracija ekrane (4:3)</PresentationFormat>
  <Paragraphs>119</Paragraphs>
  <Slides>43</Slides>
  <Notes>7</Notes>
  <HiddenSlides>0</HiddenSlides>
  <MMClips>0</MMClips>
  <ScaleCrop>false</ScaleCrop>
  <HeadingPairs>
    <vt:vector size="6" baseType="variant">
      <vt:variant>
        <vt:lpstr>Naudojami šriftai</vt:lpstr>
      </vt:variant>
      <vt:variant>
        <vt:i4>2</vt:i4>
      </vt:variant>
      <vt:variant>
        <vt:lpstr>Tema</vt:lpstr>
      </vt:variant>
      <vt:variant>
        <vt:i4>1</vt:i4>
      </vt:variant>
      <vt:variant>
        <vt:lpstr>Skaidrių pavadinimai</vt:lpstr>
      </vt:variant>
      <vt:variant>
        <vt:i4>43</vt:i4>
      </vt:variant>
    </vt:vector>
  </HeadingPairs>
  <TitlesOfParts>
    <vt:vector size="46" baseType="lpstr">
      <vt:lpstr>Arial</vt:lpstr>
      <vt:lpstr>Calibri</vt:lpstr>
      <vt:lpstr>Office tema</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LIETUVOS PARTIZANŲ NAUDOTI ŽENKLAI</vt:lpstr>
      <vt:lpstr>„PowerPoint“ pateiktis</vt:lpstr>
      <vt:lpstr>„PowerPoint“ pateiktis</vt:lpstr>
      <vt:lpstr>„Kaip gera kolchoze“</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     Vytautas kryžiuočius laikė atėjūnais grobikais, o jų ginčijamus  Žemaičius ir kitas žemes – savo tėvų palikimu. Įdomus jo raštas  imperatoriui Zigmantui, kur jis nurodo Vroclave 1420 m. Padaryto  Zigmanto sprendimo neteisingumą.  </vt:lpstr>
      <vt:lpstr>„PowerPoint“ pateiktis</vt:lpstr>
      <vt:lpstr> Theodoras S. Thurstonas:  matuojant kalbos grožį lietuviai turėtų užimti pirmą vietą </vt:lpstr>
      <vt:lpstr>Kodėl Lietuvoje gyventi gera </vt:lpstr>
      <vt:lpstr>„PowerPoint“ pateiktis</vt:lpstr>
      <vt:lpstr>„PowerPoint“ pateiktis</vt:lpstr>
      <vt:lpstr>„PowerPoint“ pateiktis</vt:lpstr>
      <vt:lpstr>„PowerPoint“ pateiktis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Ką sako apie lietuvių kalbą</dc:title>
  <dc:creator>Aukse Usiene</dc:creator>
  <cp:lastModifiedBy>Salomėja Bitlieriūtė</cp:lastModifiedBy>
  <cp:revision>60</cp:revision>
  <dcterms:created xsi:type="dcterms:W3CDTF">2014-11-26T14:30:10Z</dcterms:created>
  <dcterms:modified xsi:type="dcterms:W3CDTF">2014-12-04T10:39:45Z</dcterms:modified>
</cp:coreProperties>
</file>